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4">
  <p:sldMasterIdLst>
    <p:sldMasterId id="2147483648" r:id="rId1"/>
  </p:sldMasterIdLst>
  <p:notesMasterIdLst>
    <p:notesMasterId r:id="rId4"/>
  </p:notesMasterIdLst>
  <p:sldIdLst>
    <p:sldId id="291" r:id="rId3"/>
    <p:sldId id="293" r:id="rId5"/>
    <p:sldId id="294" r:id="rId6"/>
    <p:sldId id="295" r:id="rId7"/>
    <p:sldId id="296" r:id="rId8"/>
    <p:sldId id="298" r:id="rId9"/>
    <p:sldId id="297" r:id="rId10"/>
    <p:sldId id="317" r:id="rId11"/>
    <p:sldId id="300" r:id="rId12"/>
    <p:sldId id="301" r:id="rId13"/>
    <p:sldId id="302" r:id="rId14"/>
    <p:sldId id="303" r:id="rId15"/>
    <p:sldId id="305" r:id="rId16"/>
    <p:sldId id="304" r:id="rId17"/>
    <p:sldId id="306" r:id="rId18"/>
    <p:sldId id="307" r:id="rId19"/>
    <p:sldId id="318" r:id="rId20"/>
    <p:sldId id="310" r:id="rId21"/>
    <p:sldId id="309" r:id="rId22"/>
    <p:sldId id="311" r:id="rId23"/>
    <p:sldId id="312" r:id="rId24"/>
    <p:sldId id="314" r:id="rId25"/>
    <p:sldId id="313" r:id="rId26"/>
    <p:sldId id="319" r:id="rId27"/>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940"/>
    <a:srgbClr val="DDF6F7"/>
    <a:srgbClr val="6A97A3"/>
    <a:srgbClr val="8CB1B6"/>
    <a:srgbClr val="28B573"/>
    <a:srgbClr val="B3DEDB"/>
    <a:srgbClr val="399644"/>
    <a:srgbClr val="1771A0"/>
    <a:srgbClr val="3C9E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p:scale>
          <a:sx n="66" d="100"/>
          <a:sy n="66" d="100"/>
        </p:scale>
        <p:origin x="2028" y="11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1" Type="http://schemas.openxmlformats.org/officeDocument/2006/relationships/tags" Target="tags/tag1.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AD8148-97CA-4B9C-A692-C5B9374F92A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984F59-8E41-4111-B581-3EE892AE3E3C}"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984F59-8E41-4111-B581-3EE892AE3E3C}"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984F59-8E41-4111-B581-3EE892AE3E3C}"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984F59-8E41-4111-B581-3EE892AE3E3C}"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984F59-8E41-4111-B581-3EE892AE3E3C}"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984F59-8E41-4111-B581-3EE892AE3E3C}"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984F59-8E41-4111-B581-3EE892AE3E3C}"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984F59-8E41-4111-B581-3EE892AE3E3C}"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984F59-8E41-4111-B581-3EE892AE3E3C}"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984F59-8E41-4111-B581-3EE892AE3E3C}"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984F59-8E41-4111-B581-3EE892AE3E3C}"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984F59-8E41-4111-B581-3EE892AE3E3C}"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984F59-8E41-4111-B581-3EE892AE3E3C}"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984F59-8E41-4111-B581-3EE892AE3E3C}"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984F59-8E41-4111-B581-3EE892AE3E3C}"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984F59-8E41-4111-B581-3EE892AE3E3C}"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984F59-8E41-4111-B581-3EE892AE3E3C}"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8984F59-8E41-4111-B581-3EE892AE3E3C}" type="slidenum">
              <a:rPr kumimoji="0" lang="zh-CN" altLang="en-US" sz="1200" b="0" i="0" u="none" strike="noStrike" kern="1200" cap="none" spc="0" normalizeH="0" baseline="0" noProof="0" smtClean="0">
                <a:ln>
                  <a:noFill/>
                </a:ln>
                <a:solidFill>
                  <a:prstClr val="black"/>
                </a:solidFill>
                <a:effectLst/>
                <a:uLnTx/>
                <a:uFillTx/>
                <a:latin typeface="等线" panose="02010600030101010101" pitchFamily="2" charset="-122"/>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984F59-8E41-4111-B581-3EE892AE3E3C}"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984F59-8E41-4111-B581-3EE892AE3E3C}"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984F59-8E41-4111-B581-3EE892AE3E3C}"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984F59-8E41-4111-B581-3EE892AE3E3C}"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984F59-8E41-4111-B581-3EE892AE3E3C}"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984F59-8E41-4111-B581-3EE892AE3E3C}"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984F59-8E41-4111-B581-3EE892AE3E3C}"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7" name="矩形 6"/>
          <p:cNvSpPr/>
          <p:nvPr userDrawn="1"/>
        </p:nvSpPr>
        <p:spPr>
          <a:xfrm>
            <a:off x="5161292" y="612088"/>
            <a:ext cx="1869415" cy="584775"/>
          </a:xfrm>
          <a:prstGeom prst="rect">
            <a:avLst/>
          </a:prstGeom>
        </p:spPr>
        <p:txBody>
          <a:bodyPr wrap="square">
            <a:spAutoFit/>
          </a:bodyPr>
          <a:lstStyle/>
          <a:p>
            <a:pPr algn="ctr"/>
            <a:r>
              <a:rPr lang="zh-CN" altLang="en-US" sz="3200" b="1" dirty="0">
                <a:solidFill>
                  <a:schemeClr val="tx1">
                    <a:lumMod val="85000"/>
                    <a:lumOff val="15000"/>
                  </a:schemeClr>
                </a:solidFill>
                <a:latin typeface="字体视界-NEW魏碑体" panose="02010601030101010101" pitchFamily="2" charset="-122"/>
                <a:ea typeface="字体视界-NEW魏碑体" panose="02010601030101010101" pitchFamily="2" charset="-122"/>
                <a:sym typeface="等线" panose="02010600030101010101" pitchFamily="2" charset="-122"/>
              </a:rPr>
              <a:t>起源源流</a:t>
            </a:r>
            <a:endParaRPr lang="zh-CN" altLang="en-US" sz="3200" b="1" dirty="0">
              <a:solidFill>
                <a:schemeClr val="tx1">
                  <a:lumMod val="85000"/>
                  <a:lumOff val="15000"/>
                </a:schemeClr>
              </a:solidFill>
              <a:latin typeface="字体视界-NEW魏碑体" panose="02010601030101010101" pitchFamily="2" charset="-122"/>
              <a:ea typeface="字体视界-NEW魏碑体" panose="02010601030101010101" pitchFamily="2" charset="-122"/>
              <a:sym typeface="等线" panose="02010600030101010101" pitchFamily="2" charset="-122"/>
            </a:endParaRPr>
          </a:p>
        </p:txBody>
      </p:sp>
    </p:spTree>
  </p:cSld>
  <p:clrMapOvr>
    <a:masterClrMapping/>
  </p:clrMapOvr>
  <p:transition spd="slow" advTm="7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p:cNvSpPr/>
          <p:nvPr userDrawn="1"/>
        </p:nvSpPr>
        <p:spPr>
          <a:xfrm>
            <a:off x="5161292" y="612088"/>
            <a:ext cx="1869415" cy="584775"/>
          </a:xfrm>
          <a:prstGeom prst="rect">
            <a:avLst/>
          </a:prstGeom>
        </p:spPr>
        <p:txBody>
          <a:bodyPr wrap="square">
            <a:spAutoFit/>
          </a:bodyPr>
          <a:lstStyle/>
          <a:p>
            <a:pPr algn="ctr"/>
            <a:r>
              <a:rPr lang="zh-CN" altLang="en-US" sz="3200" b="1" dirty="0">
                <a:solidFill>
                  <a:schemeClr val="tx1">
                    <a:lumMod val="85000"/>
                    <a:lumOff val="15000"/>
                  </a:schemeClr>
                </a:solidFill>
                <a:latin typeface="字体视界-NEW魏碑体" panose="02010601030101010101" pitchFamily="2" charset="-122"/>
                <a:ea typeface="字体视界-NEW魏碑体" panose="02010601030101010101" pitchFamily="2" charset="-122"/>
                <a:sym typeface="等线" panose="02010600030101010101" pitchFamily="2" charset="-122"/>
              </a:rPr>
              <a:t>习俗习惯</a:t>
            </a:r>
            <a:endParaRPr lang="zh-CN" altLang="en-US" sz="3200" b="1" dirty="0">
              <a:solidFill>
                <a:schemeClr val="tx1">
                  <a:lumMod val="85000"/>
                  <a:lumOff val="15000"/>
                </a:schemeClr>
              </a:solidFill>
              <a:latin typeface="字体视界-NEW魏碑体" panose="02010601030101010101" pitchFamily="2" charset="-122"/>
              <a:ea typeface="字体视界-NEW魏碑体" panose="02010601030101010101" pitchFamily="2" charset="-122"/>
              <a:sym typeface="等线" panose="02010600030101010101" pitchFamily="2" charset="-122"/>
            </a:endParaRPr>
          </a:p>
        </p:txBody>
      </p:sp>
    </p:spTree>
  </p:cSld>
  <p:clrMapOvr>
    <a:masterClrMapping/>
  </p:clrMapOvr>
  <p:transition spd="slow" advTm="7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p:cNvSpPr/>
          <p:nvPr userDrawn="1"/>
        </p:nvSpPr>
        <p:spPr>
          <a:xfrm>
            <a:off x="5161292" y="612088"/>
            <a:ext cx="1869415" cy="584775"/>
          </a:xfrm>
          <a:prstGeom prst="rect">
            <a:avLst/>
          </a:prstGeom>
        </p:spPr>
        <p:txBody>
          <a:bodyPr wrap="square">
            <a:spAutoFit/>
          </a:bodyPr>
          <a:lstStyle/>
          <a:p>
            <a:pPr algn="ctr"/>
            <a:r>
              <a:rPr lang="zh-CN" altLang="en-US" sz="3200" b="1" dirty="0">
                <a:solidFill>
                  <a:schemeClr val="tx1">
                    <a:lumMod val="85000"/>
                    <a:lumOff val="15000"/>
                  </a:schemeClr>
                </a:solidFill>
                <a:latin typeface="字体视界-NEW魏碑体" panose="02010601030101010101" pitchFamily="2" charset="-122"/>
                <a:ea typeface="字体视界-NEW魏碑体" panose="02010601030101010101" pitchFamily="2" charset="-122"/>
                <a:sym typeface="等线" panose="02010600030101010101" pitchFamily="2" charset="-122"/>
              </a:rPr>
              <a:t>文学记录</a:t>
            </a:r>
            <a:endParaRPr lang="zh-CN" altLang="en-US" sz="3200" b="1" dirty="0">
              <a:solidFill>
                <a:schemeClr val="tx1">
                  <a:lumMod val="85000"/>
                  <a:lumOff val="15000"/>
                </a:schemeClr>
              </a:solidFill>
              <a:latin typeface="字体视界-NEW魏碑体" panose="02010601030101010101" pitchFamily="2" charset="-122"/>
              <a:ea typeface="字体视界-NEW魏碑体" panose="02010601030101010101" pitchFamily="2" charset="-122"/>
              <a:sym typeface="等线" panose="02010600030101010101" pitchFamily="2" charset="-122"/>
            </a:endParaRPr>
          </a:p>
        </p:txBody>
      </p:sp>
    </p:spTree>
  </p:cSld>
  <p:clrMapOvr>
    <a:masterClrMapping/>
  </p:clrMapOvr>
  <p:transition spd="slow" advTm="7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06930C4A-3237-4C6B-936F-6A374131A5A7}"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05344FA-6796-4528-BB0C-CC57EA94A652}" type="slidenum">
              <a:rPr lang="zh-CN" altLang="en-US" smtClean="0"/>
            </a:fld>
            <a:endParaRPr lang="zh-CN" altLang="en-US"/>
          </a:p>
        </p:txBody>
      </p:sp>
    </p:spTree>
  </p:cSld>
  <p:clrMapOvr>
    <a:masterClrMapping/>
  </p:clrMapOvr>
  <p:transition spd="slow" advTm="7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Tree>
  </p:cSld>
  <p:clrMapOvr>
    <a:masterClrMapping/>
  </p:clrMapOvr>
  <p:transition spd="slow" advTm="7000">
    <p:push dir="u"/>
  </p:transition>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image" Target="../media/image2.jpeg"/><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49512"/>
            <a:ext cx="12192000" cy="6907512"/>
          </a:xfrm>
          <a:prstGeom prst="rect">
            <a:avLst/>
          </a:prstGeom>
        </p:spPr>
      </p:pic>
      <p:sp>
        <p:nvSpPr>
          <p:cNvPr id="10" name="矩形 9"/>
          <p:cNvSpPr/>
          <p:nvPr userDrawn="1"/>
        </p:nvSpPr>
        <p:spPr>
          <a:xfrm>
            <a:off x="438150" y="342900"/>
            <a:ext cx="11239500" cy="6134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spd="slow" advTm="7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2.xml"/><Relationship Id="rId7" Type="http://schemas.openxmlformats.org/officeDocument/2006/relationships/image" Target="../media/image6.png"/><Relationship Id="rId6" Type="http://schemas.microsoft.com/office/2007/relationships/media" Target="../media/media1.mp3"/><Relationship Id="rId5" Type="http://schemas.openxmlformats.org/officeDocument/2006/relationships/audio" Target="../media/media1.mp3"/><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2.xml"/><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image" Target="../media/image9.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2.xml"/><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2.xml"/><Relationship Id="rId2" Type="http://schemas.openxmlformats.org/officeDocument/2006/relationships/image" Target="../media/image18.png"/><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2.xml"/><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image" Target="../media/image9.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2.xml"/><Relationship Id="rId2" Type="http://schemas.openxmlformats.org/officeDocument/2006/relationships/image" Target="../media/image20.png"/><Relationship Id="rId1" Type="http://schemas.openxmlformats.org/officeDocument/2006/relationships/image" Target="../media/image9.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2.xml"/><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3.xml"/><Relationship Id="rId3"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image" Target="../media/image9.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3.xml"/><Relationship Id="rId3"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image" Target="../media/image9.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3.xml"/><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image" Target="../media/image9.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3.xml"/><Relationship Id="rId2" Type="http://schemas.openxmlformats.org/officeDocument/2006/relationships/image" Target="../media/image24.png"/><Relationship Id="rId1" Type="http://schemas.openxmlformats.org/officeDocument/2006/relationships/image" Target="../media/image9.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3.xml"/><Relationship Id="rId2" Type="http://schemas.openxmlformats.org/officeDocument/2006/relationships/image" Target="../media/image25.png"/><Relationship Id="rId1" Type="http://schemas.openxmlformats.org/officeDocument/2006/relationships/image" Target="../media/image9.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3.xml"/><Relationship Id="rId3" Type="http://schemas.openxmlformats.org/officeDocument/2006/relationships/image" Target="../media/image26.png"/><Relationship Id="rId2" Type="http://schemas.openxmlformats.org/officeDocument/2006/relationships/image" Target="../media/image10.png"/><Relationship Id="rId1" Type="http://schemas.openxmlformats.org/officeDocument/2006/relationships/image" Target="../media/image9.pn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24.xml"/><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1.xml"/><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xml"/><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2.xml"/><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49512"/>
            <a:ext cx="12192000" cy="6907512"/>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6639" y="1173991"/>
            <a:ext cx="7988436" cy="2316816"/>
          </a:xfrm>
          <a:prstGeom prst="rect">
            <a:avLst/>
          </a:prstGeom>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281" y="2805170"/>
            <a:ext cx="1195388" cy="1030653"/>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5999" y="1173991"/>
            <a:ext cx="309715" cy="915481"/>
          </a:xfrm>
          <a:prstGeom prst="rect">
            <a:avLst/>
          </a:prstGeom>
        </p:spPr>
      </p:pic>
      <p:pic>
        <p:nvPicPr>
          <p:cNvPr id="21" name="pd-5b76856d8d447638">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1577975" y="-1470025"/>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7" presetClass="path" presetSubtype="0" accel="50000" decel="50000" fill="hold" nodeType="clickEffect">
                                  <p:stCondLst>
                                    <p:cond delay="0"/>
                                  </p:stCondLst>
                                  <p:childTnLst>
                                    <p:animMotion origin="layout" path="M -2.08333E-6 -4.44444E-6 L -0.05807 0.02246 C -0.07018 0.02755 -0.08828 0.03056 -0.10729 0.03056 C -0.1289 0.03056 -0.14622 0.02755 -0.15833 0.02246 L -0.21614 -4.44444E-6 " pathEditMode="relative" rAng="0" ptsTypes="AAAAA">
                                      <p:cBhvr>
                                        <p:cTn id="17" dur="2000" fill="hold"/>
                                        <p:tgtEl>
                                          <p:spTgt spid="9"/>
                                        </p:tgtEl>
                                        <p:attrNameLst>
                                          <p:attrName>ppt_x</p:attrName>
                                          <p:attrName>ppt_y</p:attrName>
                                        </p:attrNameLst>
                                      </p:cBhvr>
                                      <p:rCtr x="-10807" y="1528"/>
                                    </p:animMotion>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000"/>
                                        <p:tgtEl>
                                          <p:spTgt spid="11"/>
                                        </p:tgtEl>
                                      </p:cBhvr>
                                    </p:animEffect>
                                    <p:anim calcmode="lin" valueType="num">
                                      <p:cBhvr>
                                        <p:cTn id="23" dur="2000" fill="hold"/>
                                        <p:tgtEl>
                                          <p:spTgt spid="11"/>
                                        </p:tgtEl>
                                        <p:attrNameLst>
                                          <p:attrName>ppt_w</p:attrName>
                                        </p:attrNameLst>
                                      </p:cBhvr>
                                      <p:tavLst>
                                        <p:tav tm="0" fmla="#ppt_w*sin(2.5*pi*$)">
                                          <p:val>
                                            <p:fltVal val="0"/>
                                          </p:val>
                                        </p:tav>
                                        <p:tav tm="100000">
                                          <p:val>
                                            <p:fltVal val="1"/>
                                          </p:val>
                                        </p:tav>
                                      </p:tavLst>
                                    </p:anim>
                                    <p:anim calcmode="lin" valueType="num">
                                      <p:cBhvr>
                                        <p:cTn id="24" dur="2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5" repeatCount="indefinite" fill="hold" display="0">
                  <p:stCondLst>
                    <p:cond delay="indefinite"/>
                  </p:stCondLst>
                  <p:endCondLst>
                    <p:cond evt="onStopAudio" delay="0">
                      <p:tgtEl>
                        <p:sldTgt/>
                      </p:tgtEl>
                    </p:cond>
                  </p:endCondLst>
                </p:cTn>
                <p:tgtEl>
                  <p:spTgt spid="2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36000"/>
            <a:lum/>
          </a:blip>
          <a:srcRect/>
          <a:stretch>
            <a:fillRect/>
          </a:stretch>
        </a:blipFill>
        <a:effectLst/>
      </p:bgPr>
    </p:bg>
    <p:spTree>
      <p:nvGrpSpPr>
        <p:cNvPr id="1" name=""/>
        <p:cNvGrpSpPr/>
        <p:nvPr/>
      </p:nvGrpSpPr>
      <p:grpSpPr>
        <a:xfrm>
          <a:off x="0" y="0"/>
          <a:ext cx="0" cy="0"/>
          <a:chOff x="0" y="0"/>
          <a:chExt cx="0" cy="0"/>
        </a:xfrm>
      </p:grpSpPr>
      <p:grpSp>
        <p:nvGrpSpPr>
          <p:cNvPr id="18" name="组合 17"/>
          <p:cNvGrpSpPr/>
          <p:nvPr/>
        </p:nvGrpSpPr>
        <p:grpSpPr>
          <a:xfrm>
            <a:off x="333805" y="4700511"/>
            <a:ext cx="11769062" cy="2518694"/>
            <a:chOff x="-478046" y="4885815"/>
            <a:chExt cx="11769062" cy="2518694"/>
          </a:xfrm>
        </p:grpSpPr>
        <p:pic>
          <p:nvPicPr>
            <p:cNvPr id="16"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046" y="4885815"/>
              <a:ext cx="4657672" cy="2328836"/>
            </a:xfrm>
            <a:prstGeom prst="rect">
              <a:avLst/>
            </a:prstGeom>
          </p:spPr>
        </p:pic>
        <p:pic>
          <p:nvPicPr>
            <p:cNvPr id="17" name="图片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3344" y="5075673"/>
              <a:ext cx="4657672" cy="2328836"/>
            </a:xfrm>
            <a:prstGeom prst="rect">
              <a:avLst/>
            </a:prstGeom>
          </p:spPr>
        </p:pic>
      </p:grpSp>
      <p:sp>
        <p:nvSpPr>
          <p:cNvPr id="20" name="矩形 19"/>
          <p:cNvSpPr/>
          <p:nvPr/>
        </p:nvSpPr>
        <p:spPr>
          <a:xfrm>
            <a:off x="1181100" y="1928285"/>
            <a:ext cx="5284012" cy="4379725"/>
          </a:xfrm>
          <a:prstGeom prst="rect">
            <a:avLst/>
          </a:prstGeom>
        </p:spPr>
        <p:txBody>
          <a:bodyPr wrap="square">
            <a:spAutoFit/>
          </a:bodyPr>
          <a:lstStyle/>
          <a:p>
            <a:pPr>
              <a:lnSpc>
                <a:spcPct val="130000"/>
              </a:lnSpc>
            </a:pPr>
            <a:r>
              <a:rPr lang="zh-CN" altLang="en-US" dirty="0">
                <a:cs typeface="+mn-ea"/>
                <a:sym typeface="+mn-lt"/>
              </a:rPr>
              <a:t>清明之时，正是春回大地，人们乃因利乘便，扫墓之余亦一家老少在山乡野间游乐一番，回家时顺手折几枝叶芽初绽的柳枝戴在头上，其乐融融。也有的人特意于清明节期间到大自然去欣赏和领略生机勃勃的春日景象，郊外远足，一抒在严冬以来的郁结心胸，这种踏青也叫春游，古代叫探春、寻春。其含义，就是脚踏青草，在郊野游玩，观赏春色。清明前后正是踏青的好时光，所以成为清明节俗的一项重要内容。古时妇女平日不能随便出游，清明扫墓是难得的踏青的机会，故妇女们在清明节比男人玩得更开心，民间有“女人的清明男人的年”之说。</a:t>
            </a:r>
            <a:endParaRPr lang="zh-CN" altLang="en-US" dirty="0">
              <a:cs typeface="+mn-ea"/>
              <a:sym typeface="+mn-lt"/>
            </a:endParaRPr>
          </a:p>
        </p:txBody>
      </p:sp>
      <p:sp>
        <p:nvSpPr>
          <p:cNvPr id="23" name="矩形 22"/>
          <p:cNvSpPr/>
          <p:nvPr/>
        </p:nvSpPr>
        <p:spPr>
          <a:xfrm>
            <a:off x="2951752" y="1265714"/>
            <a:ext cx="1425429" cy="452945"/>
          </a:xfrm>
          <a:prstGeom prst="rect">
            <a:avLst/>
          </a:prstGeom>
          <a:solidFill>
            <a:srgbClr val="002940">
              <a:alpha val="96000"/>
            </a:srgbClr>
          </a:solidFill>
        </p:spPr>
        <p:txBody>
          <a:bodyPr vert="horz" wrap="square">
            <a:spAutoFit/>
          </a:bodyPr>
          <a:lstStyle/>
          <a:p>
            <a:pPr algn="ctr">
              <a:lnSpc>
                <a:spcPct val="130000"/>
              </a:lnSpc>
            </a:pPr>
            <a:r>
              <a:rPr lang="zh-CN" altLang="en-US" sz="2000" b="1" dirty="0">
                <a:solidFill>
                  <a:schemeClr val="bg1"/>
                </a:solidFill>
                <a:cs typeface="+mn-ea"/>
                <a:sym typeface="+mn-lt"/>
              </a:rPr>
              <a:t>踏青</a:t>
            </a:r>
            <a:endParaRPr lang="zh-CN" altLang="en-US" sz="2000" b="1" dirty="0">
              <a:solidFill>
                <a:schemeClr val="bg1"/>
              </a:solidFill>
              <a:cs typeface="+mn-ea"/>
              <a:sym typeface="+mn-lt"/>
            </a:endParaRPr>
          </a:p>
        </p:txBody>
      </p:sp>
      <p:pic>
        <p:nvPicPr>
          <p:cNvPr id="10" name="图片 9"/>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a:xfrm>
            <a:off x="6286591" y="1265714"/>
            <a:ext cx="5571604" cy="557160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advTm="3000">
        <p:cut/>
      </p:transition>
    </mc:Choice>
    <mc:Fallback>
      <p:transition advTm="300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36000"/>
            <a:lum/>
          </a:blip>
          <a:srcRect/>
          <a:stretch>
            <a:fillRect/>
          </a:stretch>
        </a:blipFill>
        <a:effectLst/>
      </p:bgPr>
    </p:bg>
    <p:spTree>
      <p:nvGrpSpPr>
        <p:cNvPr id="1" name=""/>
        <p:cNvGrpSpPr/>
        <p:nvPr/>
      </p:nvGrpSpPr>
      <p:grpSpPr>
        <a:xfrm>
          <a:off x="0" y="0"/>
          <a:ext cx="0" cy="0"/>
          <a:chOff x="0" y="0"/>
          <a:chExt cx="0" cy="0"/>
        </a:xfrm>
      </p:grpSpPr>
      <p:grpSp>
        <p:nvGrpSpPr>
          <p:cNvPr id="18" name="组合 17"/>
          <p:cNvGrpSpPr/>
          <p:nvPr/>
        </p:nvGrpSpPr>
        <p:grpSpPr>
          <a:xfrm>
            <a:off x="333805" y="4700511"/>
            <a:ext cx="11769062" cy="2518694"/>
            <a:chOff x="-478046" y="4885815"/>
            <a:chExt cx="11769062" cy="2518694"/>
          </a:xfrm>
        </p:grpSpPr>
        <p:pic>
          <p:nvPicPr>
            <p:cNvPr id="16"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046" y="4885815"/>
              <a:ext cx="4657672" cy="2328836"/>
            </a:xfrm>
            <a:prstGeom prst="rect">
              <a:avLst/>
            </a:prstGeom>
          </p:spPr>
        </p:pic>
        <p:pic>
          <p:nvPicPr>
            <p:cNvPr id="17" name="图片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3344" y="5075673"/>
              <a:ext cx="4657672" cy="2328836"/>
            </a:xfrm>
            <a:prstGeom prst="rect">
              <a:avLst/>
            </a:prstGeom>
          </p:spPr>
        </p:pic>
      </p:grpSp>
      <p:sp>
        <p:nvSpPr>
          <p:cNvPr id="22" name="矩形 21"/>
          <p:cNvSpPr/>
          <p:nvPr/>
        </p:nvSpPr>
        <p:spPr>
          <a:xfrm>
            <a:off x="7734192" y="1592654"/>
            <a:ext cx="1425429" cy="452945"/>
          </a:xfrm>
          <a:prstGeom prst="rect">
            <a:avLst/>
          </a:prstGeom>
          <a:solidFill>
            <a:srgbClr val="002940">
              <a:alpha val="96000"/>
            </a:srgbClr>
          </a:solidFill>
        </p:spPr>
        <p:txBody>
          <a:bodyPr vert="horz" wrap="square">
            <a:spAutoFit/>
          </a:bodyPr>
          <a:lstStyle/>
          <a:p>
            <a:pPr algn="ctr">
              <a:lnSpc>
                <a:spcPct val="130000"/>
              </a:lnSpc>
            </a:pPr>
            <a:r>
              <a:rPr lang="zh-CN" altLang="en-US" sz="2000" b="1" dirty="0">
                <a:solidFill>
                  <a:schemeClr val="bg1"/>
                </a:solidFill>
                <a:cs typeface="+mn-ea"/>
                <a:sym typeface="+mn-lt"/>
              </a:rPr>
              <a:t>植树</a:t>
            </a:r>
            <a:endParaRPr lang="zh-CN" altLang="en-US" sz="2000" b="1" dirty="0">
              <a:solidFill>
                <a:schemeClr val="bg1"/>
              </a:solidFill>
              <a:cs typeface="+mn-ea"/>
              <a:sym typeface="+mn-lt"/>
            </a:endParaRPr>
          </a:p>
        </p:txBody>
      </p:sp>
      <p:sp>
        <p:nvSpPr>
          <p:cNvPr id="20" name="矩形 19"/>
          <p:cNvSpPr/>
          <p:nvPr/>
        </p:nvSpPr>
        <p:spPr>
          <a:xfrm>
            <a:off x="5623874" y="2602433"/>
            <a:ext cx="5646066" cy="3262496"/>
          </a:xfrm>
          <a:prstGeom prst="rect">
            <a:avLst/>
          </a:prstGeom>
        </p:spPr>
        <p:txBody>
          <a:bodyPr wrap="square">
            <a:spAutoFit/>
          </a:bodyPr>
          <a:lstStyle/>
          <a:p>
            <a:pPr lvl="0" eaLnBrk="0" fontAlgn="base" hangingPunct="0">
              <a:lnSpc>
                <a:spcPct val="130000"/>
              </a:lnSpc>
              <a:spcBef>
                <a:spcPct val="0"/>
              </a:spcBef>
              <a:spcAft>
                <a:spcPct val="0"/>
              </a:spcAft>
            </a:pPr>
            <a:r>
              <a:rPr lang="zh-CN" altLang="zh-CN" sz="1600" dirty="0">
                <a:cs typeface="+mn-ea"/>
                <a:sym typeface="+mn-lt"/>
              </a:rPr>
              <a:t>清明前后，春阳照临，春雨飞洒，种植树苗成活率高，成长快。因此，自古以来，中国就有清明植树的习惯。有人还把清明节叫作“植树节”。植树风俗一直流传至今。清明节植树的习俗，发端于清明戴柳插柳的风俗。关于清明戴柳插柳，有三种传说。最古老的传说，是说为了纪念教民稼穑耕作的祖师—神农氏，后来由此发展出祈求长寿的意蕴。再晚点的传说与介子推有关。据说晋文公率众臣登山祭奠介子推时，发现介子推死前曾经靠过的老柳树死而复活，便赐老柳树为“清明柳”。更晚点的传说是唐太宗给大臣柳圈，以示赐福驱疫</a:t>
            </a:r>
            <a:r>
              <a:rPr kumimoji="0" lang="zh-CN" altLang="zh-CN" sz="1600" b="0" i="0" u="none" strike="noStrike" cap="none" normalizeH="0" baseline="30000" dirty="0">
                <a:ln>
                  <a:noFill/>
                </a:ln>
                <a:effectLst/>
                <a:cs typeface="+mn-ea"/>
                <a:sym typeface="+mn-lt"/>
              </a:rPr>
              <a:t>[16]</a:t>
            </a:r>
            <a:r>
              <a:rPr kumimoji="0" lang="zh-CN" altLang="zh-CN" sz="1600" b="0" i="0" u="none" strike="noStrike" cap="none" normalizeH="0" baseline="0" dirty="0">
                <a:ln>
                  <a:noFill/>
                </a:ln>
                <a:effectLst/>
                <a:cs typeface="+mn-ea"/>
                <a:sym typeface="+mn-lt"/>
              </a:rPr>
              <a:t> </a:t>
            </a:r>
            <a:r>
              <a:rPr lang="zh-CN" altLang="zh-CN" sz="1600" dirty="0">
                <a:cs typeface="+mn-ea"/>
                <a:sym typeface="+mn-lt"/>
              </a:rPr>
              <a:t> 。</a:t>
            </a:r>
            <a:endParaRPr lang="zh-CN" altLang="zh-CN" sz="1600" dirty="0">
              <a:cs typeface="+mn-ea"/>
              <a:sym typeface="+mn-lt"/>
            </a:endParaRPr>
          </a:p>
        </p:txBody>
      </p:sp>
      <p:pic>
        <p:nvPicPr>
          <p:cNvPr id="4" name="图片 3"/>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a:xfrm>
            <a:off x="17606" y="920719"/>
            <a:ext cx="5290069" cy="529006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advTm="3000">
        <p:cut/>
      </p:transition>
    </mc:Choice>
    <mc:Fallback>
      <p:transition advTm="3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36000"/>
            <a:lum/>
          </a:blip>
          <a:srcRect/>
          <a:stretch>
            <a:fillRect/>
          </a:stretch>
        </a:blipFill>
        <a:effectLst/>
      </p:bgPr>
    </p:bg>
    <p:spTree>
      <p:nvGrpSpPr>
        <p:cNvPr id="1" name=""/>
        <p:cNvGrpSpPr/>
        <p:nvPr/>
      </p:nvGrpSpPr>
      <p:grpSpPr>
        <a:xfrm>
          <a:off x="0" y="0"/>
          <a:ext cx="0" cy="0"/>
          <a:chOff x="0" y="0"/>
          <a:chExt cx="0" cy="0"/>
        </a:xfrm>
      </p:grpSpPr>
      <p:sp>
        <p:nvSpPr>
          <p:cNvPr id="23" name="矩形 22"/>
          <p:cNvSpPr/>
          <p:nvPr/>
        </p:nvSpPr>
        <p:spPr>
          <a:xfrm>
            <a:off x="1407939" y="1662953"/>
            <a:ext cx="1425429" cy="452945"/>
          </a:xfrm>
          <a:prstGeom prst="rect">
            <a:avLst/>
          </a:prstGeom>
          <a:solidFill>
            <a:srgbClr val="002940">
              <a:alpha val="96000"/>
            </a:srgbClr>
          </a:solidFill>
        </p:spPr>
        <p:txBody>
          <a:bodyPr vert="horz" wrap="square">
            <a:spAutoFit/>
          </a:bodyPr>
          <a:lstStyle/>
          <a:p>
            <a:pPr algn="ctr">
              <a:lnSpc>
                <a:spcPct val="130000"/>
              </a:lnSpc>
            </a:pPr>
            <a:r>
              <a:rPr lang="zh-CN" altLang="en-US" sz="2000" b="1" dirty="0">
                <a:solidFill>
                  <a:schemeClr val="bg1"/>
                </a:solidFill>
                <a:cs typeface="+mn-ea"/>
                <a:sym typeface="+mn-lt"/>
              </a:rPr>
              <a:t>牵钩</a:t>
            </a:r>
            <a:endParaRPr lang="zh-CN" altLang="en-US" sz="2000" b="1" dirty="0">
              <a:solidFill>
                <a:schemeClr val="bg1"/>
              </a:solidFill>
              <a:cs typeface="+mn-ea"/>
              <a:sym typeface="+mn-lt"/>
            </a:endParaRPr>
          </a:p>
        </p:txBody>
      </p:sp>
      <p:sp>
        <p:nvSpPr>
          <p:cNvPr id="19" name="矩形 18"/>
          <p:cNvSpPr/>
          <p:nvPr/>
        </p:nvSpPr>
        <p:spPr>
          <a:xfrm>
            <a:off x="1275112" y="2356519"/>
            <a:ext cx="4820888" cy="2893100"/>
          </a:xfrm>
          <a:prstGeom prst="rect">
            <a:avLst/>
          </a:prstGeom>
        </p:spPr>
        <p:txBody>
          <a:bodyPr wrap="square">
            <a:spAutoFit/>
          </a:bodyPr>
          <a:lstStyle/>
          <a:p>
            <a:pPr>
              <a:lnSpc>
                <a:spcPct val="130000"/>
              </a:lnSpc>
            </a:pPr>
            <a:r>
              <a:rPr lang="zh-CN" altLang="en-US" sz="2000" dirty="0">
                <a:cs typeface="+mn-ea"/>
                <a:sym typeface="+mn-lt"/>
              </a:rPr>
              <a:t>　“牵钩”是古称，其实就是现代的拔河运动。据说春秋时，楚国为了进攻吴国，以牵钩这种运动来增强人民的体质。它主要是以一根麻绳，两头分为许多小绳，比赛时，以一面大旗为界，一声令下，双方各自用力拉绳，鼓乐齐鸣，双方助威呐喊，热闹非凡。</a:t>
            </a:r>
            <a:endParaRPr lang="zh-CN" altLang="en-US" sz="2000" dirty="0">
              <a:cs typeface="+mn-ea"/>
              <a:sym typeface="+mn-lt"/>
            </a:endParaRPr>
          </a:p>
        </p:txBody>
      </p:sp>
      <p:pic>
        <p:nvPicPr>
          <p:cNvPr id="2" name="图片 1"/>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flipH="1">
            <a:off x="6096000" y="729993"/>
            <a:ext cx="5398013" cy="539801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advTm="3000">
        <p:cut/>
      </p:transition>
    </mc:Choice>
    <mc:Fallback>
      <p:transition advTm="300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36000"/>
            <a:lum/>
          </a:blip>
          <a:srcRect/>
          <a:stretch>
            <a:fillRect/>
          </a:stretch>
        </a:blipFill>
        <a:effectLst/>
      </p:bgPr>
    </p:bg>
    <p:spTree>
      <p:nvGrpSpPr>
        <p:cNvPr id="1" name=""/>
        <p:cNvGrpSpPr/>
        <p:nvPr/>
      </p:nvGrpSpPr>
      <p:grpSpPr>
        <a:xfrm>
          <a:off x="0" y="0"/>
          <a:ext cx="0" cy="0"/>
          <a:chOff x="0" y="0"/>
          <a:chExt cx="0" cy="0"/>
        </a:xfrm>
      </p:grpSpPr>
      <p:sp>
        <p:nvSpPr>
          <p:cNvPr id="23" name="矩形 22"/>
          <p:cNvSpPr/>
          <p:nvPr/>
        </p:nvSpPr>
        <p:spPr>
          <a:xfrm>
            <a:off x="3257800" y="1411289"/>
            <a:ext cx="1425429" cy="452945"/>
          </a:xfrm>
          <a:prstGeom prst="rect">
            <a:avLst/>
          </a:prstGeom>
          <a:solidFill>
            <a:srgbClr val="002940">
              <a:alpha val="96000"/>
            </a:srgbClr>
          </a:solidFill>
        </p:spPr>
        <p:txBody>
          <a:bodyPr vert="horz" wrap="square">
            <a:spAutoFit/>
          </a:bodyPr>
          <a:lstStyle/>
          <a:p>
            <a:pPr algn="ctr">
              <a:lnSpc>
                <a:spcPct val="130000"/>
              </a:lnSpc>
            </a:pPr>
            <a:r>
              <a:rPr lang="zh-CN" altLang="en-US" sz="2000" b="1" dirty="0">
                <a:solidFill>
                  <a:schemeClr val="bg1"/>
                </a:solidFill>
                <a:cs typeface="+mn-ea"/>
                <a:sym typeface="+mn-lt"/>
              </a:rPr>
              <a:t>荡秋千</a:t>
            </a:r>
            <a:endParaRPr lang="zh-CN" altLang="en-US" sz="2000" b="1" dirty="0">
              <a:solidFill>
                <a:schemeClr val="bg1"/>
              </a:solidFill>
              <a:cs typeface="+mn-ea"/>
              <a:sym typeface="+mn-lt"/>
            </a:endParaRPr>
          </a:p>
        </p:txBody>
      </p:sp>
      <p:sp>
        <p:nvSpPr>
          <p:cNvPr id="20" name="矩形 19"/>
          <p:cNvSpPr/>
          <p:nvPr/>
        </p:nvSpPr>
        <p:spPr>
          <a:xfrm>
            <a:off x="971586" y="2183574"/>
            <a:ext cx="5997858" cy="3263137"/>
          </a:xfrm>
          <a:prstGeom prst="rect">
            <a:avLst/>
          </a:prstGeom>
        </p:spPr>
        <p:txBody>
          <a:bodyPr wrap="square">
            <a:spAutoFit/>
          </a:bodyPr>
          <a:lstStyle/>
          <a:p>
            <a:pPr>
              <a:lnSpc>
                <a:spcPct val="130000"/>
              </a:lnSpc>
            </a:pPr>
            <a:r>
              <a:rPr lang="zh-CN" altLang="en-US" sz="1600" dirty="0">
                <a:cs typeface="+mn-ea"/>
                <a:sym typeface="+mn-lt"/>
              </a:rPr>
              <a:t>　秋千最早叫</a:t>
            </a:r>
            <a:r>
              <a:rPr lang="en-US" altLang="zh-CN" sz="1600" dirty="0">
                <a:cs typeface="+mn-ea"/>
                <a:sym typeface="+mn-lt"/>
              </a:rPr>
              <a:t>"</a:t>
            </a:r>
            <a:r>
              <a:rPr lang="zh-CN" altLang="en-US" sz="1600" dirty="0">
                <a:cs typeface="+mn-ea"/>
                <a:sym typeface="+mn-lt"/>
              </a:rPr>
              <a:t>千秋</a:t>
            </a:r>
            <a:r>
              <a:rPr lang="en-US" altLang="zh-CN" sz="1600" dirty="0">
                <a:cs typeface="+mn-ea"/>
                <a:sym typeface="+mn-lt"/>
              </a:rPr>
              <a:t>"</a:t>
            </a:r>
            <a:r>
              <a:rPr lang="zh-CN" altLang="en-US" sz="1600" dirty="0">
                <a:cs typeface="+mn-ea"/>
                <a:sym typeface="+mn-lt"/>
              </a:rPr>
              <a:t>，相传秋千为春秋时齐桓公从北方民族山戎所传入，汉以后成为清明及其它如端午节、寒食节等节日的民间游戏。秋千最初是用一根绳子，以手抓绳而荡，后发展成于木架上悬挂两绳，下拴横板而成。</a:t>
            </a:r>
            <a:endParaRPr lang="en-US" altLang="zh-CN" sz="1600" dirty="0">
              <a:cs typeface="+mn-ea"/>
              <a:sym typeface="+mn-lt"/>
            </a:endParaRPr>
          </a:p>
          <a:p>
            <a:pPr>
              <a:lnSpc>
                <a:spcPct val="130000"/>
              </a:lnSpc>
            </a:pPr>
            <a:endParaRPr lang="zh-CN" altLang="en-US" sz="1600" dirty="0">
              <a:cs typeface="+mn-ea"/>
              <a:sym typeface="+mn-lt"/>
            </a:endParaRPr>
          </a:p>
          <a:p>
            <a:pPr>
              <a:lnSpc>
                <a:spcPct val="130000"/>
              </a:lnSpc>
            </a:pPr>
            <a:r>
              <a:rPr lang="zh-CN" altLang="en-US" sz="1600" dirty="0">
                <a:cs typeface="+mn-ea"/>
                <a:sym typeface="+mn-lt"/>
              </a:rPr>
              <a:t>　　秋千之戏在南北朝时已经流行。</a:t>
            </a:r>
            <a:r>
              <a:rPr lang="en-US" altLang="zh-CN" sz="1600" dirty="0">
                <a:cs typeface="+mn-ea"/>
                <a:sym typeface="+mn-lt"/>
              </a:rPr>
              <a:t>《</a:t>
            </a:r>
            <a:r>
              <a:rPr lang="zh-CN" altLang="en-US" sz="1600" dirty="0">
                <a:cs typeface="+mn-ea"/>
                <a:sym typeface="+mn-lt"/>
              </a:rPr>
              <a:t>荆楚岁时记</a:t>
            </a:r>
            <a:r>
              <a:rPr lang="en-US" altLang="zh-CN" sz="1600" dirty="0">
                <a:cs typeface="+mn-ea"/>
                <a:sym typeface="+mn-lt"/>
              </a:rPr>
              <a:t>》</a:t>
            </a:r>
            <a:r>
              <a:rPr lang="zh-CN" altLang="en-US" sz="1600" dirty="0">
                <a:cs typeface="+mn-ea"/>
                <a:sym typeface="+mn-lt"/>
              </a:rPr>
              <a:t>记载：“春时悬长绳于高木，士女衣彩服坐于其上而推引之，名曰打秋千。”唐代荡秋千已经是很普遍的游戏，并且成为清明节习俗的重要内容。由于清明荡秋千随处可见，元明清三代定清明节为秋千节，皇宫里也安设秋千供皇后、嫔妃、宫女们玩耍。</a:t>
            </a:r>
            <a:endParaRPr lang="zh-CN" altLang="en-US" sz="1600" dirty="0">
              <a:cs typeface="+mn-ea"/>
              <a:sym typeface="+mn-lt"/>
            </a:endParaRPr>
          </a:p>
        </p:txBody>
      </p:sp>
      <p:pic>
        <p:nvPicPr>
          <p:cNvPr id="22" name="图片 21"/>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6340793" y="966054"/>
            <a:ext cx="5606195" cy="560619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advTm="3000">
        <p:cut/>
      </p:transition>
    </mc:Choice>
    <mc:Fallback>
      <p:transition advTm="300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36000"/>
            <a:lum/>
          </a:blip>
          <a:srcRect/>
          <a:stretch>
            <a:fillRect/>
          </a:stretch>
        </a:blipFill>
        <a:effectLst/>
      </p:bgPr>
    </p:bg>
    <p:spTree>
      <p:nvGrpSpPr>
        <p:cNvPr id="1" name=""/>
        <p:cNvGrpSpPr/>
        <p:nvPr/>
      </p:nvGrpSpPr>
      <p:grpSpPr>
        <a:xfrm>
          <a:off x="0" y="0"/>
          <a:ext cx="0" cy="0"/>
          <a:chOff x="0" y="0"/>
          <a:chExt cx="0" cy="0"/>
        </a:xfrm>
      </p:grpSpPr>
      <p:grpSp>
        <p:nvGrpSpPr>
          <p:cNvPr id="18" name="组合 17"/>
          <p:cNvGrpSpPr/>
          <p:nvPr/>
        </p:nvGrpSpPr>
        <p:grpSpPr>
          <a:xfrm>
            <a:off x="333805" y="4700511"/>
            <a:ext cx="11769062" cy="2518694"/>
            <a:chOff x="-478046" y="4885815"/>
            <a:chExt cx="11769062" cy="2518694"/>
          </a:xfrm>
        </p:grpSpPr>
        <p:pic>
          <p:nvPicPr>
            <p:cNvPr id="16"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046" y="4885815"/>
              <a:ext cx="4657672" cy="2328836"/>
            </a:xfrm>
            <a:prstGeom prst="rect">
              <a:avLst/>
            </a:prstGeom>
          </p:spPr>
        </p:pic>
        <p:pic>
          <p:nvPicPr>
            <p:cNvPr id="17" name="图片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3344" y="5075673"/>
              <a:ext cx="4657672" cy="2328836"/>
            </a:xfrm>
            <a:prstGeom prst="rect">
              <a:avLst/>
            </a:prstGeom>
          </p:spPr>
        </p:pic>
      </p:grpSp>
      <p:sp>
        <p:nvSpPr>
          <p:cNvPr id="22" name="矩形 21"/>
          <p:cNvSpPr/>
          <p:nvPr/>
        </p:nvSpPr>
        <p:spPr>
          <a:xfrm>
            <a:off x="7334330" y="1556975"/>
            <a:ext cx="1425429" cy="452945"/>
          </a:xfrm>
          <a:prstGeom prst="rect">
            <a:avLst/>
          </a:prstGeom>
          <a:solidFill>
            <a:srgbClr val="002940">
              <a:alpha val="96000"/>
            </a:srgbClr>
          </a:solidFill>
        </p:spPr>
        <p:txBody>
          <a:bodyPr vert="horz" wrap="square">
            <a:spAutoFit/>
          </a:bodyPr>
          <a:lstStyle/>
          <a:p>
            <a:pPr algn="ctr">
              <a:lnSpc>
                <a:spcPct val="130000"/>
              </a:lnSpc>
            </a:pPr>
            <a:r>
              <a:rPr lang="zh-CN" altLang="en-US" sz="2000" b="1" dirty="0">
                <a:solidFill>
                  <a:schemeClr val="bg1"/>
                </a:solidFill>
                <a:cs typeface="+mn-ea"/>
                <a:sym typeface="+mn-lt"/>
              </a:rPr>
              <a:t>放风筝</a:t>
            </a:r>
            <a:endParaRPr lang="zh-CN" altLang="en-US" sz="2000" b="1" dirty="0">
              <a:solidFill>
                <a:schemeClr val="bg1"/>
              </a:solidFill>
              <a:cs typeface="+mn-ea"/>
              <a:sym typeface="+mn-lt"/>
            </a:endParaRPr>
          </a:p>
        </p:txBody>
      </p:sp>
      <p:sp>
        <p:nvSpPr>
          <p:cNvPr id="21" name="矩形 20"/>
          <p:cNvSpPr/>
          <p:nvPr/>
        </p:nvSpPr>
        <p:spPr>
          <a:xfrm>
            <a:off x="5414415" y="2148145"/>
            <a:ext cx="5136698" cy="3583225"/>
          </a:xfrm>
          <a:prstGeom prst="rect">
            <a:avLst/>
          </a:prstGeom>
        </p:spPr>
        <p:txBody>
          <a:bodyPr wrap="square">
            <a:spAutoFit/>
          </a:bodyPr>
          <a:lstStyle/>
          <a:p>
            <a:pPr>
              <a:lnSpc>
                <a:spcPct val="130000"/>
              </a:lnSpc>
            </a:pPr>
            <a:r>
              <a:rPr lang="zh-CN" altLang="en-US" sz="1600" dirty="0">
                <a:cs typeface="+mn-ea"/>
                <a:sym typeface="+mn-lt"/>
              </a:rPr>
              <a:t>　放风筝是清明节人们最喜爱的活动之一。古人相信若某人生病可将其病况写或画于扎制的风筝上，用线系着风筝在空中放飞，让它飞至高空就拉线剪断，疾病灾难便会随着风筝一起飞走。后来，风筝亦逐渐发展成广为流行的郊游娱乐活动。</a:t>
            </a:r>
            <a:endParaRPr lang="en-US" altLang="zh-CN" sz="1600" dirty="0">
              <a:cs typeface="+mn-ea"/>
              <a:sym typeface="+mn-lt"/>
            </a:endParaRPr>
          </a:p>
          <a:p>
            <a:pPr>
              <a:lnSpc>
                <a:spcPct val="130000"/>
              </a:lnSpc>
            </a:pPr>
            <a:endParaRPr lang="en-US" altLang="zh-CN" sz="1600" dirty="0">
              <a:cs typeface="+mn-ea"/>
              <a:sym typeface="+mn-lt"/>
            </a:endParaRPr>
          </a:p>
          <a:p>
            <a:pPr>
              <a:lnSpc>
                <a:spcPct val="130000"/>
              </a:lnSpc>
            </a:pPr>
            <a:r>
              <a:rPr lang="zh-CN" altLang="en-US" sz="1600" dirty="0">
                <a:cs typeface="+mn-ea"/>
                <a:sym typeface="+mn-lt"/>
              </a:rPr>
              <a:t>       在古人那里，放风筝不但是一种游艺活动，而且是一种巫术行为：他们认为放风筝可以放走自己的秽气。所以很多人在清明节放风筝时，将自己知道的所有灾病都写在纸鸢上，等风筝放高时，就剪断风筝线，让纸鸢随风飘逝，象征着自己的疾病、秽气都让风筝带走了。</a:t>
            </a:r>
            <a:endParaRPr lang="zh-CN" altLang="en-US" sz="1600" dirty="0">
              <a:cs typeface="+mn-ea"/>
              <a:sym typeface="+mn-lt"/>
            </a:endParaRPr>
          </a:p>
        </p:txBody>
      </p:sp>
      <p:pic>
        <p:nvPicPr>
          <p:cNvPr id="2" name="图片 1"/>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a:xfrm flipH="1">
            <a:off x="333805" y="1108036"/>
            <a:ext cx="4951487" cy="495148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advTm="3000">
        <p:cut/>
      </p:transition>
    </mc:Choice>
    <mc:Fallback>
      <p:transition advTm="300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36000"/>
            <a:lum/>
          </a:blip>
          <a:srcRect/>
          <a:stretch>
            <a:fillRect/>
          </a:stretch>
        </a:blipFill>
        <a:effectLst/>
      </p:bgPr>
    </p:bg>
    <p:spTree>
      <p:nvGrpSpPr>
        <p:cNvPr id="1" name=""/>
        <p:cNvGrpSpPr/>
        <p:nvPr/>
      </p:nvGrpSpPr>
      <p:grpSpPr>
        <a:xfrm>
          <a:off x="0" y="0"/>
          <a:ext cx="0" cy="0"/>
          <a:chOff x="0" y="0"/>
          <a:chExt cx="0" cy="0"/>
        </a:xfrm>
      </p:grpSpPr>
      <p:sp>
        <p:nvSpPr>
          <p:cNvPr id="23" name="矩形 22"/>
          <p:cNvSpPr/>
          <p:nvPr/>
        </p:nvSpPr>
        <p:spPr>
          <a:xfrm>
            <a:off x="3413648" y="1191457"/>
            <a:ext cx="1614851" cy="452945"/>
          </a:xfrm>
          <a:prstGeom prst="rect">
            <a:avLst/>
          </a:prstGeom>
          <a:solidFill>
            <a:srgbClr val="002940">
              <a:alpha val="96000"/>
            </a:srgbClr>
          </a:solidFill>
        </p:spPr>
        <p:txBody>
          <a:bodyPr vert="horz" wrap="square">
            <a:spAutoFit/>
          </a:bodyPr>
          <a:lstStyle/>
          <a:p>
            <a:pPr algn="ctr">
              <a:lnSpc>
                <a:spcPct val="130000"/>
              </a:lnSpc>
            </a:pPr>
            <a:r>
              <a:rPr lang="zh-CN" altLang="en-US" sz="2000" b="1" dirty="0">
                <a:solidFill>
                  <a:schemeClr val="bg1"/>
                </a:solidFill>
                <a:cs typeface="+mn-ea"/>
                <a:sym typeface="+mn-lt"/>
              </a:rPr>
              <a:t>插柳</a:t>
            </a:r>
            <a:endParaRPr lang="zh-CN" altLang="en-US" sz="2000" b="1" dirty="0">
              <a:solidFill>
                <a:schemeClr val="bg1"/>
              </a:solidFill>
              <a:cs typeface="+mn-ea"/>
              <a:sym typeface="+mn-lt"/>
            </a:endParaRPr>
          </a:p>
        </p:txBody>
      </p:sp>
      <p:sp>
        <p:nvSpPr>
          <p:cNvPr id="19" name="矩形 18"/>
          <p:cNvSpPr/>
          <p:nvPr/>
        </p:nvSpPr>
        <p:spPr>
          <a:xfrm>
            <a:off x="1091400" y="1832974"/>
            <a:ext cx="6280949" cy="3903313"/>
          </a:xfrm>
          <a:prstGeom prst="rect">
            <a:avLst/>
          </a:prstGeom>
        </p:spPr>
        <p:txBody>
          <a:bodyPr wrap="square">
            <a:spAutoFit/>
          </a:bodyPr>
          <a:lstStyle/>
          <a:p>
            <a:pPr lvl="0" indent="317500" eaLnBrk="0" fontAlgn="base" hangingPunct="0">
              <a:lnSpc>
                <a:spcPct val="130000"/>
              </a:lnSpc>
              <a:spcBef>
                <a:spcPct val="0"/>
              </a:spcBef>
              <a:spcAft>
                <a:spcPct val="0"/>
              </a:spcAft>
            </a:pPr>
            <a:r>
              <a:rPr lang="zh-CN" altLang="en-US" sz="1600" dirty="0">
                <a:cs typeface="+mn-ea"/>
                <a:sym typeface="+mn-lt"/>
              </a:rPr>
              <a:t>清明节是杨柳发芽抽绿的时间，民间有折柳、戴柳、插柳的习俗。人们踏青时顺手折下几枝柳条，可拿在手中把玩，也可编成帽子戴在头上，也可带回家插在门楣、屋檐上。谚语有“清明不戴柳，红颜成皓首”“清明不戴柳，死后变黄狗”的说法，说明清明折柳在旧时是很普遍的习俗。据说柳枝具有辟邪的功用，那么插柳戴柳不仅是时尚的装饰，而且有祈福辟邪之效了。清明插柳也可能跟过去寒食节以柳枝乞取新火的习俗有关。今天看来，随意折取柳枝是对树木的一种损害，是不宜提倡的。清明节插柳植树的风习，据说是纪念发明各种农业生产工具并曾</a:t>
            </a:r>
            <a:r>
              <a:rPr lang="en-US" altLang="zh-CN" sz="1600" dirty="0">
                <a:cs typeface="+mn-ea"/>
                <a:sym typeface="+mn-lt"/>
              </a:rPr>
              <a:t>"</a:t>
            </a:r>
            <a:r>
              <a:rPr lang="zh-CN" altLang="en-US" sz="1600" dirty="0">
                <a:cs typeface="+mn-ea"/>
                <a:sym typeface="+mn-lt"/>
              </a:rPr>
              <a:t>尝百草</a:t>
            </a:r>
            <a:r>
              <a:rPr lang="en-US" altLang="zh-CN" sz="1600" dirty="0">
                <a:cs typeface="+mn-ea"/>
                <a:sym typeface="+mn-lt"/>
              </a:rPr>
              <a:t>"</a:t>
            </a:r>
            <a:r>
              <a:rPr lang="zh-CN" altLang="en-US" sz="1600" dirty="0">
                <a:cs typeface="+mn-ea"/>
                <a:sym typeface="+mn-lt"/>
              </a:rPr>
              <a:t>的神农氏；另一说是介子推死时所抱的柳树后来复活，晋文公赐名为清明柳，并折柳成圈戴在头上，此习俗后传入民间。虽然有着不同的典故源流，但这些风俗仍不离人们对春回大地的喜悦。</a:t>
            </a:r>
            <a:endParaRPr kumimoji="0" lang="zh-CN" altLang="zh-CN" sz="1600" b="0" i="0" u="none" strike="noStrike" cap="none" normalizeH="0" baseline="0" dirty="0">
              <a:ln>
                <a:noFill/>
              </a:ln>
              <a:effectLst/>
              <a:cs typeface="+mn-ea"/>
              <a:sym typeface="+mn-lt"/>
            </a:endParaRPr>
          </a:p>
        </p:txBody>
      </p:sp>
      <p:pic>
        <p:nvPicPr>
          <p:cNvPr id="2" name="图片 1"/>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a:off x="7000692" y="1286471"/>
            <a:ext cx="5101454" cy="510145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advTm="3000">
        <p:cut/>
      </p:transition>
    </mc:Choice>
    <mc:Fallback>
      <p:transition advTm="3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 calcmode="lin" valueType="num">
                                      <p:cBhvr>
                                        <p:cTn id="10" dur="500" fill="hold"/>
                                        <p:tgtEl>
                                          <p:spTgt spid="23"/>
                                        </p:tgtEl>
                                        <p:attrNameLst>
                                          <p:attrName>ppt_w</p:attrName>
                                        </p:attrNameLst>
                                      </p:cBhvr>
                                      <p:tavLst>
                                        <p:tav tm="0">
                                          <p:val>
                                            <p:fltVal val="0"/>
                                          </p:val>
                                        </p:tav>
                                        <p:tav tm="100000">
                                          <p:val>
                                            <p:strVal val="#ppt_w"/>
                                          </p:val>
                                        </p:tav>
                                      </p:tavLst>
                                    </p:anim>
                                    <p:anim calcmode="lin" valueType="num">
                                      <p:cBhvr>
                                        <p:cTn id="11" dur="500" fill="hold"/>
                                        <p:tgtEl>
                                          <p:spTgt spid="23"/>
                                        </p:tgtEl>
                                        <p:attrNameLst>
                                          <p:attrName>ppt_h</p:attrName>
                                        </p:attrNameLst>
                                      </p:cBhvr>
                                      <p:tavLst>
                                        <p:tav tm="0">
                                          <p:val>
                                            <p:fltVal val="0"/>
                                          </p:val>
                                        </p:tav>
                                        <p:tav tm="100000">
                                          <p:val>
                                            <p:strVal val="#ppt_h"/>
                                          </p:val>
                                        </p:tav>
                                      </p:tavLst>
                                    </p:anim>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36000"/>
            <a:lum/>
          </a:blip>
          <a:srcRect/>
          <a:stretch>
            <a:fillRect/>
          </a:stretch>
        </a:blipFill>
        <a:effectLst/>
      </p:bgPr>
    </p:bg>
    <p:spTree>
      <p:nvGrpSpPr>
        <p:cNvPr id="1" name=""/>
        <p:cNvGrpSpPr/>
        <p:nvPr/>
      </p:nvGrpSpPr>
      <p:grpSpPr>
        <a:xfrm>
          <a:off x="0" y="0"/>
          <a:ext cx="0" cy="0"/>
          <a:chOff x="0" y="0"/>
          <a:chExt cx="0" cy="0"/>
        </a:xfrm>
      </p:grpSpPr>
      <p:grpSp>
        <p:nvGrpSpPr>
          <p:cNvPr id="18" name="组合 17"/>
          <p:cNvGrpSpPr/>
          <p:nvPr/>
        </p:nvGrpSpPr>
        <p:grpSpPr>
          <a:xfrm>
            <a:off x="333805" y="4700511"/>
            <a:ext cx="11769062" cy="2518694"/>
            <a:chOff x="-478046" y="4885815"/>
            <a:chExt cx="11769062" cy="2518694"/>
          </a:xfrm>
        </p:grpSpPr>
        <p:pic>
          <p:nvPicPr>
            <p:cNvPr id="16"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046" y="4885815"/>
              <a:ext cx="4657672" cy="2328836"/>
            </a:xfrm>
            <a:prstGeom prst="rect">
              <a:avLst/>
            </a:prstGeom>
          </p:spPr>
        </p:pic>
        <p:pic>
          <p:nvPicPr>
            <p:cNvPr id="17" name="图片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3344" y="5075673"/>
              <a:ext cx="4657672" cy="2328836"/>
            </a:xfrm>
            <a:prstGeom prst="rect">
              <a:avLst/>
            </a:prstGeom>
          </p:spPr>
        </p:pic>
      </p:grpSp>
      <p:sp>
        <p:nvSpPr>
          <p:cNvPr id="22" name="矩形 21"/>
          <p:cNvSpPr/>
          <p:nvPr/>
        </p:nvSpPr>
        <p:spPr>
          <a:xfrm>
            <a:off x="8379248" y="1514493"/>
            <a:ext cx="1425429" cy="452945"/>
          </a:xfrm>
          <a:prstGeom prst="rect">
            <a:avLst/>
          </a:prstGeom>
          <a:solidFill>
            <a:srgbClr val="002940">
              <a:alpha val="96000"/>
            </a:srgbClr>
          </a:solidFill>
        </p:spPr>
        <p:txBody>
          <a:bodyPr vert="horz" wrap="square">
            <a:spAutoFit/>
          </a:bodyPr>
          <a:lstStyle/>
          <a:p>
            <a:pPr algn="ctr">
              <a:lnSpc>
                <a:spcPct val="130000"/>
              </a:lnSpc>
            </a:pPr>
            <a:r>
              <a:rPr lang="zh-CN" altLang="en-US" sz="2000" b="1" dirty="0">
                <a:solidFill>
                  <a:schemeClr val="bg1"/>
                </a:solidFill>
                <a:cs typeface="+mn-ea"/>
                <a:sym typeface="+mn-lt"/>
              </a:rPr>
              <a:t>冷食</a:t>
            </a:r>
            <a:endParaRPr lang="zh-CN" altLang="en-US" sz="2000" b="1" dirty="0">
              <a:solidFill>
                <a:schemeClr val="bg1"/>
              </a:solidFill>
              <a:cs typeface="+mn-ea"/>
              <a:sym typeface="+mn-lt"/>
            </a:endParaRPr>
          </a:p>
        </p:txBody>
      </p:sp>
      <p:sp>
        <p:nvSpPr>
          <p:cNvPr id="20" name="矩形 19"/>
          <p:cNvSpPr/>
          <p:nvPr/>
        </p:nvSpPr>
        <p:spPr>
          <a:xfrm>
            <a:off x="1162050" y="1888833"/>
            <a:ext cx="5485273" cy="3933384"/>
          </a:xfrm>
          <a:prstGeom prst="rect">
            <a:avLst/>
          </a:prstGeom>
        </p:spPr>
        <p:txBody>
          <a:bodyPr wrap="square">
            <a:spAutoFit/>
          </a:bodyPr>
          <a:lstStyle/>
          <a:p>
            <a:pPr lvl="0" indent="177800" eaLnBrk="0" fontAlgn="base" hangingPunct="0">
              <a:lnSpc>
                <a:spcPct val="130000"/>
              </a:lnSpc>
              <a:spcBef>
                <a:spcPct val="0"/>
              </a:spcBef>
              <a:spcAft>
                <a:spcPct val="0"/>
              </a:spcAft>
            </a:pPr>
            <a:r>
              <a:rPr lang="zh-CN" altLang="zh-CN" sz="2400" dirty="0">
                <a:cs typeface="+mn-ea"/>
                <a:sym typeface="+mn-lt"/>
              </a:rPr>
              <a:t>由于寒食节与清明节合二为一的关系，一些地方还保留着清明节吃冷食的习惯。在山东，即墨吃鸡蛋和冷饽饽，莱阳、招远、长岛吃鸡蛋和冷高粱米饭，据说不这样的话就会遭冰雹。泰安吃冷煎饼卷生苦菜，据说吃了眼睛明亮。晋中一带还保留着清明前一日禁火的习惯。</a:t>
            </a:r>
            <a:r>
              <a:rPr kumimoji="0" lang="zh-CN" altLang="zh-CN" b="0" i="0" u="none" strike="noStrike" cap="none" normalizeH="0" baseline="0" dirty="0">
                <a:ln>
                  <a:noFill/>
                </a:ln>
                <a:effectLst/>
                <a:cs typeface="+mn-ea"/>
                <a:sym typeface="+mn-lt"/>
              </a:rPr>
              <a:t> </a:t>
            </a:r>
            <a:endParaRPr lang="zh-CN" altLang="zh-CN" sz="2400" dirty="0">
              <a:cs typeface="+mn-ea"/>
              <a:sym typeface="+mn-lt"/>
            </a:endParaRPr>
          </a:p>
        </p:txBody>
      </p:sp>
      <p:pic>
        <p:nvPicPr>
          <p:cNvPr id="3" name="图片 2"/>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a:xfrm>
            <a:off x="7009720" y="1959318"/>
            <a:ext cx="4250982" cy="4250982"/>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advTm="3000">
        <p:cut/>
      </p:transition>
    </mc:Choice>
    <mc:Fallback>
      <p:transition advTm="3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49512"/>
            <a:ext cx="12192000" cy="6907512"/>
          </a:xfrm>
          <a:prstGeom prst="rect">
            <a:avLst/>
          </a:prstGeom>
        </p:spPr>
      </p:pic>
      <p:sp>
        <p:nvSpPr>
          <p:cNvPr id="12" name="TextBox 15"/>
          <p:cNvSpPr txBox="1"/>
          <p:nvPr/>
        </p:nvSpPr>
        <p:spPr>
          <a:xfrm>
            <a:off x="2671040" y="1037474"/>
            <a:ext cx="6849920" cy="957763"/>
          </a:xfrm>
          <a:prstGeom prst="rect">
            <a:avLst/>
          </a:prstGeom>
          <a:noFill/>
        </p:spPr>
        <p:txBody>
          <a:bodyPr wrap="square" rtlCol="0">
            <a:spAutoFit/>
          </a:bodyPr>
          <a:lstStyle/>
          <a:p>
            <a:pPr algn="ctr">
              <a:lnSpc>
                <a:spcPct val="130000"/>
              </a:lnSpc>
            </a:pPr>
            <a:r>
              <a:rPr lang="zh-CN" altLang="en-US" sz="4800" b="1" dirty="0" smtClean="0">
                <a:solidFill>
                  <a:schemeClr val="tx1">
                    <a:lumMod val="85000"/>
                    <a:lumOff val="15000"/>
                  </a:schemeClr>
                </a:solidFill>
                <a:cs typeface="+mn-ea"/>
                <a:sym typeface="+mn-lt"/>
              </a:rPr>
              <a:t>第</a:t>
            </a:r>
            <a:r>
              <a:rPr lang="zh-CN" altLang="en-US" sz="4800" b="1" dirty="0">
                <a:solidFill>
                  <a:schemeClr val="tx1">
                    <a:lumMod val="85000"/>
                    <a:lumOff val="15000"/>
                  </a:schemeClr>
                </a:solidFill>
                <a:cs typeface="+mn-ea"/>
                <a:sym typeface="+mn-lt"/>
              </a:rPr>
              <a:t>三</a:t>
            </a:r>
            <a:r>
              <a:rPr lang="zh-CN" altLang="en-US" sz="4800" b="1" dirty="0" smtClean="0">
                <a:solidFill>
                  <a:schemeClr val="tx1">
                    <a:lumMod val="85000"/>
                    <a:lumOff val="15000"/>
                  </a:schemeClr>
                </a:solidFill>
                <a:cs typeface="+mn-ea"/>
                <a:sym typeface="+mn-lt"/>
              </a:rPr>
              <a:t>章</a:t>
            </a:r>
            <a:endParaRPr lang="zh-CN" altLang="en-US" sz="4800" b="1" dirty="0">
              <a:solidFill>
                <a:schemeClr val="tx1">
                  <a:lumMod val="85000"/>
                  <a:lumOff val="15000"/>
                </a:schemeClr>
              </a:solidFill>
              <a:cs typeface="+mn-ea"/>
              <a:sym typeface="+mn-lt"/>
            </a:endParaRPr>
          </a:p>
        </p:txBody>
      </p:sp>
      <p:sp>
        <p:nvSpPr>
          <p:cNvPr id="15" name="TextBox 15"/>
          <p:cNvSpPr txBox="1"/>
          <p:nvPr/>
        </p:nvSpPr>
        <p:spPr>
          <a:xfrm>
            <a:off x="3252640" y="1799949"/>
            <a:ext cx="6849920" cy="1282274"/>
          </a:xfrm>
          <a:prstGeom prst="rect">
            <a:avLst/>
          </a:prstGeom>
          <a:noFill/>
        </p:spPr>
        <p:txBody>
          <a:bodyPr wrap="square" rtlCol="0">
            <a:spAutoFit/>
          </a:bodyPr>
          <a:lstStyle/>
          <a:p>
            <a:pPr>
              <a:lnSpc>
                <a:spcPct val="130000"/>
              </a:lnSpc>
            </a:pPr>
            <a:r>
              <a:rPr lang="zh-CN" altLang="en-US" sz="6600" b="1" dirty="0">
                <a:solidFill>
                  <a:schemeClr val="tx1">
                    <a:lumMod val="85000"/>
                    <a:lumOff val="15000"/>
                  </a:schemeClr>
                </a:solidFill>
                <a:cs typeface="+mn-ea"/>
                <a:sym typeface="+mn-lt"/>
              </a:rPr>
              <a:t>清明节文学记录</a:t>
            </a:r>
            <a:endParaRPr lang="zh-CN" altLang="en-US" sz="6600" b="1" dirty="0">
              <a:solidFill>
                <a:schemeClr val="tx1">
                  <a:lumMod val="85000"/>
                  <a:lumOff val="15000"/>
                </a:schemeClr>
              </a:solidFill>
              <a:cs typeface="+mn-ea"/>
              <a:sym typeface="+mn-lt"/>
            </a:endParaRPr>
          </a:p>
        </p:txBody>
      </p:sp>
      <p:cxnSp>
        <p:nvCxnSpPr>
          <p:cNvPr id="21" name="直接连接符 20"/>
          <p:cNvCxnSpPr/>
          <p:nvPr/>
        </p:nvCxnSpPr>
        <p:spPr>
          <a:xfrm>
            <a:off x="3417344" y="3107579"/>
            <a:ext cx="5793740" cy="0"/>
          </a:xfrm>
          <a:prstGeom prst="line">
            <a:avLst/>
          </a:prstGeom>
          <a:ln>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Tm="3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36000"/>
            <a:lum/>
          </a:blip>
          <a:srcRect/>
          <a:stretch>
            <a:fillRect/>
          </a:stretch>
        </a:blipFill>
        <a:effectLst/>
      </p:bgPr>
    </p:bg>
    <p:spTree>
      <p:nvGrpSpPr>
        <p:cNvPr id="1" name=""/>
        <p:cNvGrpSpPr/>
        <p:nvPr/>
      </p:nvGrpSpPr>
      <p:grpSpPr>
        <a:xfrm>
          <a:off x="0" y="0"/>
          <a:ext cx="0" cy="0"/>
          <a:chOff x="0" y="0"/>
          <a:chExt cx="0" cy="0"/>
        </a:xfrm>
      </p:grpSpPr>
      <p:grpSp>
        <p:nvGrpSpPr>
          <p:cNvPr id="18" name="组合 17"/>
          <p:cNvGrpSpPr/>
          <p:nvPr/>
        </p:nvGrpSpPr>
        <p:grpSpPr>
          <a:xfrm>
            <a:off x="333805" y="4700511"/>
            <a:ext cx="11769062" cy="2518694"/>
            <a:chOff x="-478046" y="4885815"/>
            <a:chExt cx="11769062" cy="2518694"/>
          </a:xfrm>
        </p:grpSpPr>
        <p:pic>
          <p:nvPicPr>
            <p:cNvPr id="16"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046" y="4885815"/>
              <a:ext cx="4657672" cy="2328836"/>
            </a:xfrm>
            <a:prstGeom prst="rect">
              <a:avLst/>
            </a:prstGeom>
          </p:spPr>
        </p:pic>
        <p:pic>
          <p:nvPicPr>
            <p:cNvPr id="17" name="图片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3344" y="5075673"/>
              <a:ext cx="4657672" cy="2328836"/>
            </a:xfrm>
            <a:prstGeom prst="rect">
              <a:avLst/>
            </a:prstGeom>
          </p:spPr>
        </p:pic>
      </p:grpSp>
      <p:sp>
        <p:nvSpPr>
          <p:cNvPr id="21" name="矩形 20"/>
          <p:cNvSpPr/>
          <p:nvPr/>
        </p:nvSpPr>
        <p:spPr>
          <a:xfrm>
            <a:off x="8148288" y="2117519"/>
            <a:ext cx="4102750" cy="2653034"/>
          </a:xfrm>
          <a:prstGeom prst="rect">
            <a:avLst/>
          </a:prstGeom>
        </p:spPr>
        <p:txBody>
          <a:bodyPr wrap="square">
            <a:spAutoFit/>
          </a:bodyPr>
          <a:lstStyle/>
          <a:p>
            <a:pPr>
              <a:lnSpc>
                <a:spcPct val="130000"/>
              </a:lnSpc>
            </a:pPr>
            <a:r>
              <a:rPr lang="zh-CN" altLang="en-US" sz="1600" b="1" i="0" dirty="0">
                <a:effectLst/>
                <a:cs typeface="+mn-ea"/>
                <a:sym typeface="+mn-lt"/>
              </a:rPr>
              <a:t>清明有霜梅雨少</a:t>
            </a:r>
            <a:endParaRPr lang="zh-CN" altLang="en-US" sz="1600" b="1" i="0" dirty="0">
              <a:effectLst/>
              <a:cs typeface="+mn-ea"/>
              <a:sym typeface="+mn-lt"/>
            </a:endParaRPr>
          </a:p>
          <a:p>
            <a:pPr>
              <a:lnSpc>
                <a:spcPct val="130000"/>
              </a:lnSpc>
            </a:pPr>
            <a:r>
              <a:rPr lang="zh-CN" altLang="en-US" sz="1600" b="1" i="0" dirty="0">
                <a:effectLst/>
                <a:cs typeface="+mn-ea"/>
                <a:sym typeface="+mn-lt"/>
              </a:rPr>
              <a:t>清明雾浓，一日天晴</a:t>
            </a:r>
            <a:endParaRPr lang="zh-CN" altLang="en-US" sz="1600" b="1" i="0" dirty="0">
              <a:effectLst/>
              <a:cs typeface="+mn-ea"/>
              <a:sym typeface="+mn-lt"/>
            </a:endParaRPr>
          </a:p>
          <a:p>
            <a:pPr>
              <a:lnSpc>
                <a:spcPct val="130000"/>
              </a:lnSpc>
            </a:pPr>
            <a:r>
              <a:rPr lang="zh-CN" altLang="en-US" sz="1600" b="1" i="0" dirty="0">
                <a:effectLst/>
                <a:cs typeface="+mn-ea"/>
                <a:sym typeface="+mn-lt"/>
              </a:rPr>
              <a:t>清明起尘，黄土埋人</a:t>
            </a:r>
            <a:endParaRPr lang="zh-CN" altLang="en-US" sz="1600" b="1" i="0" dirty="0">
              <a:effectLst/>
              <a:cs typeface="+mn-ea"/>
              <a:sym typeface="+mn-lt"/>
            </a:endParaRPr>
          </a:p>
          <a:p>
            <a:pPr>
              <a:lnSpc>
                <a:spcPct val="130000"/>
              </a:lnSpc>
            </a:pPr>
            <a:r>
              <a:rPr lang="zh-CN" altLang="en-US" sz="1600" b="1" i="0" dirty="0">
                <a:effectLst/>
                <a:cs typeface="+mn-ea"/>
                <a:sym typeface="+mn-lt"/>
              </a:rPr>
              <a:t>清明响雷头个梅</a:t>
            </a:r>
            <a:endParaRPr lang="zh-CN" altLang="en-US" sz="1600" b="1" i="0" dirty="0">
              <a:effectLst/>
              <a:cs typeface="+mn-ea"/>
              <a:sym typeface="+mn-lt"/>
            </a:endParaRPr>
          </a:p>
          <a:p>
            <a:pPr>
              <a:lnSpc>
                <a:spcPct val="130000"/>
              </a:lnSpc>
            </a:pPr>
            <a:r>
              <a:rPr lang="zh-CN" altLang="en-US" sz="1600" b="1" i="0" dirty="0">
                <a:effectLst/>
                <a:cs typeface="+mn-ea"/>
                <a:sym typeface="+mn-lt"/>
              </a:rPr>
              <a:t>清明冷，好年景</a:t>
            </a:r>
            <a:endParaRPr lang="zh-CN" altLang="en-US" sz="1600" b="1" i="0" dirty="0">
              <a:effectLst/>
              <a:cs typeface="+mn-ea"/>
              <a:sym typeface="+mn-lt"/>
            </a:endParaRPr>
          </a:p>
          <a:p>
            <a:pPr>
              <a:lnSpc>
                <a:spcPct val="130000"/>
              </a:lnSpc>
            </a:pPr>
            <a:r>
              <a:rPr lang="zh-CN" altLang="en-US" sz="1600" b="1" i="0" dirty="0">
                <a:effectLst/>
                <a:cs typeface="+mn-ea"/>
                <a:sym typeface="+mn-lt"/>
              </a:rPr>
              <a:t>清明一吹西北风，当年天旱黄风多</a:t>
            </a:r>
            <a:endParaRPr lang="zh-CN" altLang="en-US" sz="1600" b="1" i="0" dirty="0">
              <a:effectLst/>
              <a:cs typeface="+mn-ea"/>
              <a:sym typeface="+mn-lt"/>
            </a:endParaRPr>
          </a:p>
          <a:p>
            <a:pPr>
              <a:lnSpc>
                <a:spcPct val="130000"/>
              </a:lnSpc>
            </a:pPr>
            <a:r>
              <a:rPr lang="zh-CN" altLang="en-US" sz="1600" b="1" i="0" dirty="0">
                <a:effectLst/>
                <a:cs typeface="+mn-ea"/>
                <a:sym typeface="+mn-lt"/>
              </a:rPr>
              <a:t>清明北风十天寒，春霜结束在眼前</a:t>
            </a:r>
            <a:endParaRPr lang="zh-CN" altLang="en-US" sz="1600" b="1" i="0" dirty="0">
              <a:effectLst/>
              <a:cs typeface="+mn-ea"/>
              <a:sym typeface="+mn-lt"/>
            </a:endParaRPr>
          </a:p>
          <a:p>
            <a:pPr>
              <a:lnSpc>
                <a:spcPct val="130000"/>
              </a:lnSpc>
            </a:pPr>
            <a:r>
              <a:rPr lang="zh-CN" altLang="en-US" sz="1600" b="1" i="0" dirty="0">
                <a:effectLst/>
                <a:cs typeface="+mn-ea"/>
                <a:sym typeface="+mn-lt"/>
              </a:rPr>
              <a:t>清明刮动土，要刮四十五</a:t>
            </a:r>
            <a:endParaRPr lang="zh-CN" altLang="en-US" sz="1600" b="1" i="0" dirty="0">
              <a:effectLst/>
              <a:cs typeface="+mn-ea"/>
              <a:sym typeface="+mn-lt"/>
            </a:endParaRPr>
          </a:p>
        </p:txBody>
      </p:sp>
      <p:sp>
        <p:nvSpPr>
          <p:cNvPr id="23" name="矩形 22"/>
          <p:cNvSpPr/>
          <p:nvPr/>
        </p:nvSpPr>
        <p:spPr>
          <a:xfrm>
            <a:off x="1231092" y="2215096"/>
            <a:ext cx="4102750" cy="2653034"/>
          </a:xfrm>
          <a:prstGeom prst="rect">
            <a:avLst/>
          </a:prstGeom>
        </p:spPr>
        <p:txBody>
          <a:bodyPr wrap="square">
            <a:spAutoFit/>
          </a:bodyPr>
          <a:lstStyle/>
          <a:p>
            <a:pPr>
              <a:lnSpc>
                <a:spcPct val="130000"/>
              </a:lnSpc>
            </a:pPr>
            <a:r>
              <a:rPr lang="zh-CN" altLang="en-US" sz="1600" b="1" i="0" dirty="0">
                <a:effectLst/>
                <a:cs typeface="+mn-ea"/>
                <a:sym typeface="+mn-lt"/>
              </a:rPr>
              <a:t>雨打清明前，春雨定频繁</a:t>
            </a:r>
            <a:endParaRPr lang="zh-CN" altLang="en-US" sz="1600" b="1" i="0" dirty="0">
              <a:effectLst/>
              <a:cs typeface="+mn-ea"/>
              <a:sym typeface="+mn-lt"/>
            </a:endParaRPr>
          </a:p>
          <a:p>
            <a:pPr>
              <a:lnSpc>
                <a:spcPct val="130000"/>
              </a:lnSpc>
            </a:pPr>
            <a:r>
              <a:rPr lang="zh-CN" altLang="en-US" sz="1600" b="1" i="0" dirty="0">
                <a:effectLst/>
                <a:cs typeface="+mn-ea"/>
                <a:sym typeface="+mn-lt"/>
              </a:rPr>
              <a:t>阴雨下了清明节，断断续续三个月</a:t>
            </a:r>
            <a:endParaRPr lang="zh-CN" altLang="en-US" sz="1600" b="1" i="0" dirty="0">
              <a:effectLst/>
              <a:cs typeface="+mn-ea"/>
              <a:sym typeface="+mn-lt"/>
            </a:endParaRPr>
          </a:p>
          <a:p>
            <a:pPr>
              <a:lnSpc>
                <a:spcPct val="130000"/>
              </a:lnSpc>
            </a:pPr>
            <a:r>
              <a:rPr lang="zh-CN" altLang="en-US" sz="1600" b="1" i="0" dirty="0">
                <a:effectLst/>
                <a:cs typeface="+mn-ea"/>
                <a:sym typeface="+mn-lt"/>
              </a:rPr>
              <a:t>清明难得晴，谷雨难得阴</a:t>
            </a:r>
            <a:endParaRPr lang="zh-CN" altLang="en-US" sz="1600" b="1" i="0" dirty="0">
              <a:effectLst/>
              <a:cs typeface="+mn-ea"/>
              <a:sym typeface="+mn-lt"/>
            </a:endParaRPr>
          </a:p>
          <a:p>
            <a:pPr>
              <a:lnSpc>
                <a:spcPct val="130000"/>
              </a:lnSpc>
            </a:pPr>
            <a:r>
              <a:rPr lang="zh-CN" altLang="en-US" sz="1600" b="1" i="0" dirty="0">
                <a:effectLst/>
                <a:cs typeface="+mn-ea"/>
                <a:sym typeface="+mn-lt"/>
              </a:rPr>
              <a:t>雨打清明前，洼地好种田</a:t>
            </a:r>
            <a:endParaRPr lang="zh-CN" altLang="en-US" sz="1600" b="1" i="0" dirty="0">
              <a:effectLst/>
              <a:cs typeface="+mn-ea"/>
              <a:sym typeface="+mn-lt"/>
            </a:endParaRPr>
          </a:p>
          <a:p>
            <a:pPr>
              <a:lnSpc>
                <a:spcPct val="130000"/>
              </a:lnSpc>
            </a:pPr>
            <a:r>
              <a:rPr lang="zh-CN" altLang="en-US" sz="1600" b="1" i="0" dirty="0">
                <a:effectLst/>
                <a:cs typeface="+mn-ea"/>
                <a:sym typeface="+mn-lt"/>
              </a:rPr>
              <a:t>清明雨星星，一棵高粱打一升</a:t>
            </a:r>
            <a:endParaRPr lang="zh-CN" altLang="en-US" sz="1600" b="1" i="0" dirty="0">
              <a:effectLst/>
              <a:cs typeface="+mn-ea"/>
              <a:sym typeface="+mn-lt"/>
            </a:endParaRPr>
          </a:p>
          <a:p>
            <a:pPr>
              <a:lnSpc>
                <a:spcPct val="130000"/>
              </a:lnSpc>
            </a:pPr>
            <a:r>
              <a:rPr lang="zh-CN" altLang="en-US" sz="1600" b="1" i="0" dirty="0">
                <a:effectLst/>
                <a:cs typeface="+mn-ea"/>
                <a:sym typeface="+mn-lt"/>
              </a:rPr>
              <a:t>清明宜晴，谷雨宜雨</a:t>
            </a:r>
            <a:endParaRPr lang="zh-CN" altLang="en-US" sz="1600" b="1" i="0" dirty="0">
              <a:effectLst/>
              <a:cs typeface="+mn-ea"/>
              <a:sym typeface="+mn-lt"/>
            </a:endParaRPr>
          </a:p>
          <a:p>
            <a:pPr>
              <a:lnSpc>
                <a:spcPct val="130000"/>
              </a:lnSpc>
            </a:pPr>
            <a:r>
              <a:rPr lang="zh-CN" altLang="en-US" sz="1600" b="1" i="0" dirty="0">
                <a:effectLst/>
                <a:cs typeface="+mn-ea"/>
                <a:sym typeface="+mn-lt"/>
              </a:rPr>
              <a:t>清明无雨旱黄梅，清明有雨水黄梅</a:t>
            </a:r>
            <a:endParaRPr lang="zh-CN" altLang="en-US" sz="1600" b="1" i="0" dirty="0">
              <a:effectLst/>
              <a:cs typeface="+mn-ea"/>
              <a:sym typeface="+mn-lt"/>
            </a:endParaRPr>
          </a:p>
          <a:p>
            <a:pPr>
              <a:lnSpc>
                <a:spcPct val="130000"/>
              </a:lnSpc>
            </a:pPr>
            <a:r>
              <a:rPr lang="zh-CN" altLang="en-US" sz="1600" b="1" i="0" dirty="0">
                <a:effectLst/>
                <a:cs typeface="+mn-ea"/>
                <a:sym typeface="+mn-lt"/>
              </a:rPr>
              <a:t>麦怕清明霜，谷要秋来旱</a:t>
            </a:r>
            <a:endParaRPr lang="zh-CN" altLang="en-US" sz="1600" b="1" i="0" dirty="0">
              <a:effectLst/>
              <a:cs typeface="+mn-ea"/>
              <a:sym typeface="+mn-lt"/>
            </a:endParaRPr>
          </a:p>
        </p:txBody>
      </p:sp>
      <p:pic>
        <p:nvPicPr>
          <p:cNvPr id="27" name="内容占位符 100"/>
          <p:cNvPicPr>
            <a:picLocks noGrp="1" noChangeAspect="1"/>
          </p:cNvPicPr>
          <p:nvPr/>
        </p:nvPicPr>
        <p:blipFill>
          <a:blip r:embed="rId3" cstate="hqprint">
            <a:extLst>
              <a:ext uri="{28A0092B-C50C-407E-A947-70E740481C1C}">
                <a14:useLocalDpi xmlns:a14="http://schemas.microsoft.com/office/drawing/2010/main" val="0"/>
              </a:ext>
            </a:extLst>
          </a:blip>
          <a:srcRect/>
          <a:stretch>
            <a:fillRect/>
          </a:stretch>
        </p:blipFill>
        <p:spPr>
          <a:xfrm>
            <a:off x="3855038" y="1104900"/>
            <a:ext cx="5312479" cy="5312479"/>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prestig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par>
                                <p:cTn id="16" presetID="53" presetClass="entr" presetSubtype="16"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500" fill="hold"/>
                                        <p:tgtEl>
                                          <p:spTgt spid="27"/>
                                        </p:tgtEl>
                                        <p:attrNameLst>
                                          <p:attrName>ppt_w</p:attrName>
                                        </p:attrNameLst>
                                      </p:cBhvr>
                                      <p:tavLst>
                                        <p:tav tm="0">
                                          <p:val>
                                            <p:fltVal val="0"/>
                                          </p:val>
                                        </p:tav>
                                        <p:tav tm="100000">
                                          <p:val>
                                            <p:strVal val="#ppt_w"/>
                                          </p:val>
                                        </p:tav>
                                      </p:tavLst>
                                    </p:anim>
                                    <p:anim calcmode="lin" valueType="num">
                                      <p:cBhvr>
                                        <p:cTn id="19" dur="500" fill="hold"/>
                                        <p:tgtEl>
                                          <p:spTgt spid="27"/>
                                        </p:tgtEl>
                                        <p:attrNameLst>
                                          <p:attrName>ppt_h</p:attrName>
                                        </p:attrNameLst>
                                      </p:cBhvr>
                                      <p:tavLst>
                                        <p:tav tm="0">
                                          <p:val>
                                            <p:fltVal val="0"/>
                                          </p:val>
                                        </p:tav>
                                        <p:tav tm="100000">
                                          <p:val>
                                            <p:strVal val="#ppt_h"/>
                                          </p:val>
                                        </p:tav>
                                      </p:tavLst>
                                    </p:anim>
                                    <p:animEffect transition="in" filter="fade">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36000"/>
            <a:lum/>
          </a:blip>
          <a:srcRect/>
          <a:stretch>
            <a:fillRect/>
          </a:stretch>
        </a:blipFill>
        <a:effectLst/>
      </p:bgPr>
    </p:bg>
    <p:spTree>
      <p:nvGrpSpPr>
        <p:cNvPr id="1" name=""/>
        <p:cNvGrpSpPr/>
        <p:nvPr/>
      </p:nvGrpSpPr>
      <p:grpSpPr>
        <a:xfrm>
          <a:off x="0" y="0"/>
          <a:ext cx="0" cy="0"/>
          <a:chOff x="0" y="0"/>
          <a:chExt cx="0" cy="0"/>
        </a:xfrm>
      </p:grpSpPr>
      <p:grpSp>
        <p:nvGrpSpPr>
          <p:cNvPr id="18" name="组合 17"/>
          <p:cNvGrpSpPr/>
          <p:nvPr/>
        </p:nvGrpSpPr>
        <p:grpSpPr>
          <a:xfrm>
            <a:off x="333805" y="4700511"/>
            <a:ext cx="11769062" cy="2518694"/>
            <a:chOff x="-478046" y="4885815"/>
            <a:chExt cx="11769062" cy="2518694"/>
          </a:xfrm>
        </p:grpSpPr>
        <p:pic>
          <p:nvPicPr>
            <p:cNvPr id="16"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046" y="4885815"/>
              <a:ext cx="4657672" cy="2328836"/>
            </a:xfrm>
            <a:prstGeom prst="rect">
              <a:avLst/>
            </a:prstGeom>
          </p:spPr>
        </p:pic>
        <p:pic>
          <p:nvPicPr>
            <p:cNvPr id="17" name="图片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3344" y="5075673"/>
              <a:ext cx="4657672" cy="2328836"/>
            </a:xfrm>
            <a:prstGeom prst="rect">
              <a:avLst/>
            </a:prstGeom>
          </p:spPr>
        </p:pic>
      </p:grpSp>
      <p:sp>
        <p:nvSpPr>
          <p:cNvPr id="20" name="矩形 19"/>
          <p:cNvSpPr/>
          <p:nvPr/>
        </p:nvSpPr>
        <p:spPr>
          <a:xfrm>
            <a:off x="1653288" y="1758029"/>
            <a:ext cx="5070653" cy="3773341"/>
          </a:xfrm>
          <a:prstGeom prst="rect">
            <a:avLst/>
          </a:prstGeom>
        </p:spPr>
        <p:txBody>
          <a:bodyPr wrap="square">
            <a:spAutoFit/>
          </a:bodyPr>
          <a:lstStyle/>
          <a:p>
            <a:pPr>
              <a:lnSpc>
                <a:spcPct val="130000"/>
              </a:lnSpc>
            </a:pPr>
            <a:r>
              <a:rPr lang="zh-CN" altLang="en-US" sz="2400" b="1" i="0" dirty="0">
                <a:effectLst/>
                <a:cs typeface="+mn-ea"/>
                <a:sym typeface="+mn-lt"/>
              </a:rPr>
              <a:t>农事谚语</a:t>
            </a:r>
            <a:endParaRPr lang="zh-CN" altLang="en-US" sz="2400" b="1" i="0" dirty="0">
              <a:effectLst/>
              <a:cs typeface="+mn-ea"/>
              <a:sym typeface="+mn-lt"/>
            </a:endParaRPr>
          </a:p>
          <a:p>
            <a:pPr>
              <a:lnSpc>
                <a:spcPct val="130000"/>
              </a:lnSpc>
            </a:pPr>
            <a:r>
              <a:rPr lang="en-US" altLang="zh-CN" sz="2000" b="0" i="0" dirty="0">
                <a:effectLst/>
                <a:cs typeface="+mn-ea"/>
                <a:sym typeface="+mn-lt"/>
              </a:rPr>
              <a:t>《</a:t>
            </a:r>
            <a:r>
              <a:rPr lang="zh-CN" altLang="en-US" sz="2000" b="0" i="0" u="none" strike="noStrike" dirty="0">
                <a:effectLst/>
                <a:cs typeface="+mn-ea"/>
                <a:sym typeface="+mn-lt"/>
              </a:rPr>
              <a:t>淮南子</a:t>
            </a:r>
            <a:r>
              <a:rPr lang="en-US" altLang="zh-CN" sz="2000" b="0" i="0" u="none" strike="noStrike" dirty="0">
                <a:effectLst/>
                <a:cs typeface="+mn-ea"/>
                <a:sym typeface="+mn-lt"/>
              </a:rPr>
              <a:t>·</a:t>
            </a:r>
            <a:r>
              <a:rPr lang="zh-CN" altLang="en-US" sz="2000" b="0" i="0" u="none" strike="noStrike" dirty="0">
                <a:effectLst/>
                <a:cs typeface="+mn-ea"/>
                <a:sym typeface="+mn-lt"/>
              </a:rPr>
              <a:t>天文训</a:t>
            </a:r>
            <a:r>
              <a:rPr lang="en-US" altLang="zh-CN" sz="2000" b="0" i="0" dirty="0">
                <a:effectLst/>
                <a:cs typeface="+mn-ea"/>
                <a:sym typeface="+mn-lt"/>
              </a:rPr>
              <a:t>》</a:t>
            </a:r>
            <a:r>
              <a:rPr lang="zh-CN" altLang="en-US" sz="2000" b="0" i="0" dirty="0">
                <a:effectLst/>
                <a:cs typeface="+mn-ea"/>
                <a:sym typeface="+mn-lt"/>
              </a:rPr>
              <a:t>云：“</a:t>
            </a:r>
            <a:r>
              <a:rPr lang="zh-CN" altLang="en-US" sz="2000" b="0" i="0" u="none" strike="noStrike" dirty="0">
                <a:effectLst/>
                <a:cs typeface="+mn-ea"/>
                <a:sym typeface="+mn-lt"/>
              </a:rPr>
              <a:t>春分</a:t>
            </a:r>
            <a:r>
              <a:rPr lang="zh-CN" altLang="en-US" sz="2000" b="0" i="0" dirty="0">
                <a:effectLst/>
                <a:cs typeface="+mn-ea"/>
                <a:sym typeface="+mn-lt"/>
              </a:rPr>
              <a:t>后十五日，斗指乙，则清明风至。”按</a:t>
            </a:r>
            <a:r>
              <a:rPr lang="en-US" altLang="zh-CN" sz="2000" b="0" i="0" dirty="0">
                <a:effectLst/>
                <a:cs typeface="+mn-ea"/>
                <a:sym typeface="+mn-lt"/>
              </a:rPr>
              <a:t>《</a:t>
            </a:r>
            <a:r>
              <a:rPr lang="zh-CN" altLang="en-US" sz="2000" b="0" i="0" dirty="0">
                <a:effectLst/>
                <a:cs typeface="+mn-ea"/>
                <a:sym typeface="+mn-lt"/>
              </a:rPr>
              <a:t>岁时百问</a:t>
            </a:r>
            <a:r>
              <a:rPr lang="en-US" altLang="zh-CN" sz="2000" b="0" i="0" dirty="0">
                <a:effectLst/>
                <a:cs typeface="+mn-ea"/>
                <a:sym typeface="+mn-lt"/>
              </a:rPr>
              <a:t>》</a:t>
            </a:r>
            <a:r>
              <a:rPr lang="zh-CN" altLang="en-US" sz="2000" b="0" i="0" dirty="0">
                <a:effectLst/>
                <a:cs typeface="+mn-ea"/>
                <a:sym typeface="+mn-lt"/>
              </a:rPr>
              <a:t>的说法：“万物生长此时，皆清洁而明净。故谓之清明。”清明一到，气温升高，雨量增多，正是春耕春种的大好时节。故有“清明前后，种瓜点豆”、“植树造林，莫过清明”的农谚。可见这个节气与农业生产有着密切的关系。</a:t>
            </a:r>
            <a:endParaRPr lang="zh-CN" altLang="en-US" sz="2000" b="0" i="0" dirty="0">
              <a:effectLst/>
              <a:cs typeface="+mn-ea"/>
              <a:sym typeface="+mn-lt"/>
            </a:endParaRPr>
          </a:p>
        </p:txBody>
      </p:sp>
      <p:pic>
        <p:nvPicPr>
          <p:cNvPr id="3" name="图片 2"/>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a:xfrm>
            <a:off x="6723941" y="422311"/>
            <a:ext cx="6013378" cy="601337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prestig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49512"/>
            <a:ext cx="12192000" cy="6907512"/>
          </a:xfrm>
          <a:prstGeom prst="rect">
            <a:avLst/>
          </a:prstGeom>
        </p:spPr>
      </p:pic>
      <p:grpSp>
        <p:nvGrpSpPr>
          <p:cNvPr id="11" name="组合 10"/>
          <p:cNvGrpSpPr/>
          <p:nvPr/>
        </p:nvGrpSpPr>
        <p:grpSpPr>
          <a:xfrm>
            <a:off x="5339343" y="949713"/>
            <a:ext cx="3944907" cy="813663"/>
            <a:chOff x="4108217" y="1099061"/>
            <a:chExt cx="3944907" cy="813663"/>
          </a:xfrm>
        </p:grpSpPr>
        <p:sp>
          <p:nvSpPr>
            <p:cNvPr id="15" name="TextBox 15"/>
            <p:cNvSpPr txBox="1"/>
            <p:nvPr/>
          </p:nvSpPr>
          <p:spPr>
            <a:xfrm>
              <a:off x="4980589" y="1099061"/>
              <a:ext cx="3072535" cy="597215"/>
            </a:xfrm>
            <a:prstGeom prst="rect">
              <a:avLst/>
            </a:prstGeom>
            <a:noFill/>
          </p:spPr>
          <p:txBody>
            <a:bodyPr wrap="square" rtlCol="0">
              <a:spAutoFit/>
            </a:bodyPr>
            <a:lstStyle/>
            <a:p>
              <a:pPr>
                <a:lnSpc>
                  <a:spcPct val="130000"/>
                </a:lnSpc>
              </a:pPr>
              <a:r>
                <a:rPr lang="zh-CN" altLang="en-US" sz="2800" b="1" dirty="0">
                  <a:solidFill>
                    <a:schemeClr val="tx1">
                      <a:lumMod val="85000"/>
                      <a:lumOff val="15000"/>
                    </a:schemeClr>
                  </a:solidFill>
                  <a:cs typeface="+mn-ea"/>
                  <a:sym typeface="+mn-lt"/>
                </a:rPr>
                <a:t>清明节起源历史</a:t>
              </a:r>
              <a:endParaRPr lang="zh-CN" altLang="en-US" sz="2800" b="1" dirty="0">
                <a:solidFill>
                  <a:schemeClr val="tx1">
                    <a:lumMod val="85000"/>
                    <a:lumOff val="15000"/>
                  </a:schemeClr>
                </a:solidFill>
                <a:cs typeface="+mn-ea"/>
                <a:sym typeface="+mn-lt"/>
              </a:endParaRPr>
            </a:p>
          </p:txBody>
        </p:sp>
        <p:grpSp>
          <p:nvGrpSpPr>
            <p:cNvPr id="19" name="组合 18"/>
            <p:cNvGrpSpPr/>
            <p:nvPr/>
          </p:nvGrpSpPr>
          <p:grpSpPr>
            <a:xfrm>
              <a:off x="4108217" y="1181554"/>
              <a:ext cx="731170" cy="731170"/>
              <a:chOff x="4300664" y="1458869"/>
              <a:chExt cx="731170" cy="731170"/>
            </a:xfrm>
          </p:grpSpPr>
          <p:sp>
            <p:nvSpPr>
              <p:cNvPr id="24" name="椭圆 23"/>
              <p:cNvSpPr/>
              <p:nvPr/>
            </p:nvSpPr>
            <p:spPr>
              <a:xfrm>
                <a:off x="4300664" y="1458869"/>
                <a:ext cx="731170" cy="731170"/>
              </a:xfrm>
              <a:prstGeom prst="ellipse">
                <a:avLst/>
              </a:prstGeom>
              <a:solidFill>
                <a:srgbClr val="6A97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altLang="zh-CN" sz="2000" b="1" dirty="0" err="1">
                    <a:solidFill>
                      <a:srgbClr val="3C9E48"/>
                    </a:solidFill>
                    <a:cs typeface="+mn-ea"/>
                    <a:sym typeface="+mn-lt"/>
                  </a:rPr>
                  <a:t>i</a:t>
                </a:r>
                <a:endParaRPr lang="zh-CN" altLang="en-US" sz="2000" b="1" dirty="0">
                  <a:solidFill>
                    <a:srgbClr val="3C9E48"/>
                  </a:solidFill>
                  <a:cs typeface="+mn-ea"/>
                  <a:sym typeface="+mn-lt"/>
                </a:endParaRPr>
              </a:p>
            </p:txBody>
          </p:sp>
          <p:sp>
            <p:nvSpPr>
              <p:cNvPr id="25" name="椭圆 24"/>
              <p:cNvSpPr/>
              <p:nvPr/>
            </p:nvSpPr>
            <p:spPr>
              <a:xfrm>
                <a:off x="4388934" y="1547139"/>
                <a:ext cx="554630" cy="554630"/>
              </a:xfrm>
              <a:prstGeom prst="ellipse">
                <a:avLst/>
              </a:prstGeom>
              <a:solidFill>
                <a:srgbClr val="002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2000" b="1">
                  <a:solidFill>
                    <a:srgbClr val="3C9E48"/>
                  </a:solidFill>
                  <a:cs typeface="+mn-ea"/>
                  <a:sym typeface="+mn-lt"/>
                </a:endParaRPr>
              </a:p>
            </p:txBody>
          </p:sp>
        </p:grpSp>
        <p:sp>
          <p:nvSpPr>
            <p:cNvPr id="20" name="TextBox 28"/>
            <p:cNvSpPr txBox="1"/>
            <p:nvPr/>
          </p:nvSpPr>
          <p:spPr>
            <a:xfrm>
              <a:off x="4253229" y="1347084"/>
              <a:ext cx="470000" cy="450829"/>
            </a:xfrm>
            <a:prstGeom prst="rect">
              <a:avLst/>
            </a:prstGeom>
            <a:noFill/>
          </p:spPr>
          <p:txBody>
            <a:bodyPr wrap="none" rtlCol="0">
              <a:spAutoFit/>
            </a:bodyPr>
            <a:lstStyle/>
            <a:p>
              <a:pPr>
                <a:lnSpc>
                  <a:spcPct val="130000"/>
                </a:lnSpc>
              </a:pPr>
              <a:r>
                <a:rPr lang="en-US" altLang="zh-CN" sz="2000" b="1" dirty="0">
                  <a:solidFill>
                    <a:schemeClr val="bg1"/>
                  </a:solidFill>
                  <a:cs typeface="+mn-ea"/>
                  <a:sym typeface="+mn-lt"/>
                </a:rPr>
                <a:t>01</a:t>
              </a:r>
              <a:endParaRPr lang="zh-CN" altLang="en-US" sz="2000" b="1" dirty="0">
                <a:solidFill>
                  <a:schemeClr val="bg1"/>
                </a:solidFill>
                <a:cs typeface="+mn-ea"/>
                <a:sym typeface="+mn-lt"/>
              </a:endParaRPr>
            </a:p>
          </p:txBody>
        </p:sp>
        <p:cxnSp>
          <p:nvCxnSpPr>
            <p:cNvPr id="21" name="直接连接符 20"/>
            <p:cNvCxnSpPr/>
            <p:nvPr/>
          </p:nvCxnSpPr>
          <p:spPr>
            <a:xfrm>
              <a:off x="4932040" y="1602121"/>
              <a:ext cx="2664296" cy="0"/>
            </a:xfrm>
            <a:prstGeom prst="line">
              <a:avLst/>
            </a:prstGeom>
            <a:ln>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26" name="组合 25"/>
          <p:cNvGrpSpPr/>
          <p:nvPr/>
        </p:nvGrpSpPr>
        <p:grpSpPr>
          <a:xfrm>
            <a:off x="5339343" y="2181400"/>
            <a:ext cx="4587744" cy="731170"/>
            <a:chOff x="4108217" y="2126434"/>
            <a:chExt cx="4587744" cy="731170"/>
          </a:xfrm>
        </p:grpSpPr>
        <p:sp>
          <p:nvSpPr>
            <p:cNvPr id="27" name="TextBox 42"/>
            <p:cNvSpPr txBox="1"/>
            <p:nvPr/>
          </p:nvSpPr>
          <p:spPr>
            <a:xfrm>
              <a:off x="4920568" y="2130373"/>
              <a:ext cx="3775393" cy="597215"/>
            </a:xfrm>
            <a:prstGeom prst="rect">
              <a:avLst/>
            </a:prstGeom>
            <a:noFill/>
          </p:spPr>
          <p:txBody>
            <a:bodyPr wrap="none" rtlCol="0">
              <a:spAutoFit/>
            </a:bodyPr>
            <a:lstStyle/>
            <a:p>
              <a:pPr>
                <a:lnSpc>
                  <a:spcPct val="130000"/>
                </a:lnSpc>
              </a:pPr>
              <a:r>
                <a:rPr lang="zh-CN" altLang="en-US" sz="2800" b="1" dirty="0">
                  <a:solidFill>
                    <a:schemeClr val="tx1">
                      <a:lumMod val="85000"/>
                      <a:lumOff val="15000"/>
                    </a:schemeClr>
                  </a:solidFill>
                  <a:cs typeface="+mn-ea"/>
                  <a:sym typeface="+mn-lt"/>
                </a:rPr>
                <a:t>有关于清明节风俗习惯</a:t>
              </a:r>
              <a:endParaRPr lang="zh-CN" altLang="en-US" sz="2800" b="1" dirty="0">
                <a:solidFill>
                  <a:schemeClr val="tx1">
                    <a:lumMod val="85000"/>
                    <a:lumOff val="15000"/>
                  </a:schemeClr>
                </a:solidFill>
                <a:cs typeface="+mn-ea"/>
                <a:sym typeface="+mn-lt"/>
              </a:endParaRPr>
            </a:p>
          </p:txBody>
        </p:sp>
        <p:grpSp>
          <p:nvGrpSpPr>
            <p:cNvPr id="28" name="组合 27"/>
            <p:cNvGrpSpPr/>
            <p:nvPr/>
          </p:nvGrpSpPr>
          <p:grpSpPr>
            <a:xfrm>
              <a:off x="4108217" y="2126434"/>
              <a:ext cx="731170" cy="731170"/>
              <a:chOff x="4300664" y="1458869"/>
              <a:chExt cx="731170" cy="731170"/>
            </a:xfrm>
          </p:grpSpPr>
          <p:sp>
            <p:nvSpPr>
              <p:cNvPr id="32" name="椭圆 31"/>
              <p:cNvSpPr/>
              <p:nvPr/>
            </p:nvSpPr>
            <p:spPr>
              <a:xfrm>
                <a:off x="4300664" y="1458869"/>
                <a:ext cx="731170" cy="731170"/>
              </a:xfrm>
              <a:prstGeom prst="ellipse">
                <a:avLst/>
              </a:prstGeom>
              <a:solidFill>
                <a:srgbClr val="6A97A3">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2000" b="1">
                  <a:solidFill>
                    <a:srgbClr val="3C9E48"/>
                  </a:solidFill>
                  <a:cs typeface="+mn-ea"/>
                  <a:sym typeface="+mn-lt"/>
                </a:endParaRPr>
              </a:p>
            </p:txBody>
          </p:sp>
          <p:sp>
            <p:nvSpPr>
              <p:cNvPr id="33" name="椭圆 32"/>
              <p:cNvSpPr/>
              <p:nvPr/>
            </p:nvSpPr>
            <p:spPr>
              <a:xfrm>
                <a:off x="4388934" y="1547139"/>
                <a:ext cx="554630" cy="554630"/>
              </a:xfrm>
              <a:prstGeom prst="ellipse">
                <a:avLst/>
              </a:prstGeom>
              <a:solidFill>
                <a:srgbClr val="002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2000" b="1" dirty="0">
                  <a:solidFill>
                    <a:srgbClr val="3C9E48"/>
                  </a:solidFill>
                  <a:cs typeface="+mn-ea"/>
                  <a:sym typeface="+mn-lt"/>
                </a:endParaRPr>
              </a:p>
            </p:txBody>
          </p:sp>
        </p:grpSp>
        <p:sp>
          <p:nvSpPr>
            <p:cNvPr id="29" name="TextBox 46"/>
            <p:cNvSpPr txBox="1"/>
            <p:nvPr/>
          </p:nvSpPr>
          <p:spPr>
            <a:xfrm>
              <a:off x="4253229" y="2291964"/>
              <a:ext cx="470000" cy="450829"/>
            </a:xfrm>
            <a:prstGeom prst="rect">
              <a:avLst/>
            </a:prstGeom>
            <a:noFill/>
          </p:spPr>
          <p:txBody>
            <a:bodyPr wrap="none" rtlCol="0">
              <a:spAutoFit/>
            </a:bodyPr>
            <a:lstStyle/>
            <a:p>
              <a:pPr>
                <a:lnSpc>
                  <a:spcPct val="130000"/>
                </a:lnSpc>
              </a:pPr>
              <a:r>
                <a:rPr lang="en-US" altLang="zh-CN" sz="2000" b="1" dirty="0">
                  <a:solidFill>
                    <a:schemeClr val="bg1"/>
                  </a:solidFill>
                  <a:cs typeface="+mn-ea"/>
                  <a:sym typeface="+mn-lt"/>
                </a:rPr>
                <a:t>02</a:t>
              </a:r>
              <a:endParaRPr lang="zh-CN" altLang="en-US" sz="2000" b="1" dirty="0">
                <a:solidFill>
                  <a:schemeClr val="bg1"/>
                </a:solidFill>
                <a:cs typeface="+mn-ea"/>
                <a:sym typeface="+mn-lt"/>
              </a:endParaRPr>
            </a:p>
          </p:txBody>
        </p:sp>
        <p:cxnSp>
          <p:nvCxnSpPr>
            <p:cNvPr id="30" name="直接连接符 29"/>
            <p:cNvCxnSpPr/>
            <p:nvPr/>
          </p:nvCxnSpPr>
          <p:spPr>
            <a:xfrm>
              <a:off x="4932040" y="2664251"/>
              <a:ext cx="3623926" cy="0"/>
            </a:xfrm>
            <a:prstGeom prst="line">
              <a:avLst/>
            </a:prstGeom>
            <a:ln>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4" name="组合 33"/>
          <p:cNvGrpSpPr/>
          <p:nvPr/>
        </p:nvGrpSpPr>
        <p:grpSpPr>
          <a:xfrm>
            <a:off x="5339343" y="3323176"/>
            <a:ext cx="3517615" cy="743142"/>
            <a:chOff x="4108217" y="3052744"/>
            <a:chExt cx="3517615" cy="743142"/>
          </a:xfrm>
        </p:grpSpPr>
        <p:sp>
          <p:nvSpPr>
            <p:cNvPr id="35" name="TextBox 48"/>
            <p:cNvSpPr txBox="1"/>
            <p:nvPr/>
          </p:nvSpPr>
          <p:spPr>
            <a:xfrm>
              <a:off x="4927657" y="3052744"/>
              <a:ext cx="2698175" cy="597215"/>
            </a:xfrm>
            <a:prstGeom prst="rect">
              <a:avLst/>
            </a:prstGeom>
            <a:noFill/>
          </p:spPr>
          <p:txBody>
            <a:bodyPr wrap="none" rtlCol="0">
              <a:spAutoFit/>
            </a:bodyPr>
            <a:lstStyle/>
            <a:p>
              <a:pPr>
                <a:lnSpc>
                  <a:spcPct val="130000"/>
                </a:lnSpc>
              </a:pPr>
              <a:r>
                <a:rPr lang="zh-CN" altLang="en-US" sz="2800" b="1" dirty="0">
                  <a:solidFill>
                    <a:schemeClr val="tx1">
                      <a:lumMod val="85000"/>
                      <a:lumOff val="15000"/>
                    </a:schemeClr>
                  </a:solidFill>
                  <a:cs typeface="+mn-ea"/>
                  <a:sym typeface="+mn-lt"/>
                </a:rPr>
                <a:t>清明节文学记录</a:t>
              </a:r>
              <a:endParaRPr lang="zh-CN" altLang="en-US" sz="2800" b="1" dirty="0">
                <a:solidFill>
                  <a:schemeClr val="tx1">
                    <a:lumMod val="85000"/>
                    <a:lumOff val="15000"/>
                  </a:schemeClr>
                </a:solidFill>
                <a:cs typeface="+mn-ea"/>
                <a:sym typeface="+mn-lt"/>
              </a:endParaRPr>
            </a:p>
          </p:txBody>
        </p:sp>
        <p:grpSp>
          <p:nvGrpSpPr>
            <p:cNvPr id="36" name="组合 35"/>
            <p:cNvGrpSpPr/>
            <p:nvPr/>
          </p:nvGrpSpPr>
          <p:grpSpPr>
            <a:xfrm>
              <a:off x="4108217" y="3064716"/>
              <a:ext cx="731170" cy="731170"/>
              <a:chOff x="4300664" y="1458869"/>
              <a:chExt cx="731170" cy="731170"/>
            </a:xfrm>
          </p:grpSpPr>
          <p:sp>
            <p:nvSpPr>
              <p:cNvPr id="40" name="椭圆 39"/>
              <p:cNvSpPr/>
              <p:nvPr/>
            </p:nvSpPr>
            <p:spPr>
              <a:xfrm>
                <a:off x="4300664" y="1458869"/>
                <a:ext cx="731170" cy="731170"/>
              </a:xfrm>
              <a:prstGeom prst="ellipse">
                <a:avLst/>
              </a:prstGeom>
              <a:solidFill>
                <a:srgbClr val="6A97A3">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2000" b="1">
                  <a:solidFill>
                    <a:srgbClr val="3C9E48"/>
                  </a:solidFill>
                  <a:cs typeface="+mn-ea"/>
                  <a:sym typeface="+mn-lt"/>
                </a:endParaRPr>
              </a:p>
            </p:txBody>
          </p:sp>
          <p:sp>
            <p:nvSpPr>
              <p:cNvPr id="41" name="椭圆 40"/>
              <p:cNvSpPr/>
              <p:nvPr/>
            </p:nvSpPr>
            <p:spPr>
              <a:xfrm>
                <a:off x="4388934" y="1547139"/>
                <a:ext cx="554630" cy="554630"/>
              </a:xfrm>
              <a:prstGeom prst="ellipse">
                <a:avLst/>
              </a:prstGeom>
              <a:solidFill>
                <a:srgbClr val="002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2000" b="1" dirty="0">
                  <a:solidFill>
                    <a:srgbClr val="3C9E48"/>
                  </a:solidFill>
                  <a:cs typeface="+mn-ea"/>
                  <a:sym typeface="+mn-lt"/>
                </a:endParaRPr>
              </a:p>
            </p:txBody>
          </p:sp>
        </p:grpSp>
        <p:sp>
          <p:nvSpPr>
            <p:cNvPr id="37" name="TextBox 52"/>
            <p:cNvSpPr txBox="1"/>
            <p:nvPr/>
          </p:nvSpPr>
          <p:spPr>
            <a:xfrm>
              <a:off x="4243611" y="3199461"/>
              <a:ext cx="470000" cy="450829"/>
            </a:xfrm>
            <a:prstGeom prst="rect">
              <a:avLst/>
            </a:prstGeom>
            <a:noFill/>
          </p:spPr>
          <p:txBody>
            <a:bodyPr wrap="none" rtlCol="0">
              <a:spAutoFit/>
            </a:bodyPr>
            <a:lstStyle/>
            <a:p>
              <a:pPr>
                <a:lnSpc>
                  <a:spcPct val="130000"/>
                </a:lnSpc>
              </a:pPr>
              <a:r>
                <a:rPr lang="en-US" altLang="zh-CN" sz="2000" b="1" dirty="0">
                  <a:solidFill>
                    <a:schemeClr val="bg1"/>
                  </a:solidFill>
                  <a:cs typeface="+mn-ea"/>
                  <a:sym typeface="+mn-lt"/>
                </a:rPr>
                <a:t>03</a:t>
              </a:r>
              <a:endParaRPr lang="zh-CN" altLang="en-US" sz="2000" b="1" dirty="0">
                <a:solidFill>
                  <a:schemeClr val="bg1"/>
                </a:solidFill>
                <a:cs typeface="+mn-ea"/>
                <a:sym typeface="+mn-lt"/>
              </a:endParaRPr>
            </a:p>
          </p:txBody>
        </p:sp>
        <p:cxnSp>
          <p:nvCxnSpPr>
            <p:cNvPr id="38" name="直接连接符 37"/>
            <p:cNvCxnSpPr/>
            <p:nvPr/>
          </p:nvCxnSpPr>
          <p:spPr>
            <a:xfrm>
              <a:off x="4932040" y="3575273"/>
              <a:ext cx="2664296" cy="0"/>
            </a:xfrm>
            <a:prstGeom prst="line">
              <a:avLst/>
            </a:prstGeom>
            <a:ln>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44" name="组合 43"/>
          <p:cNvGrpSpPr/>
          <p:nvPr/>
        </p:nvGrpSpPr>
        <p:grpSpPr>
          <a:xfrm>
            <a:off x="273440" y="326841"/>
            <a:ext cx="4792463" cy="4792463"/>
            <a:chOff x="4557352" y="448396"/>
            <a:chExt cx="3063096" cy="3063096"/>
          </a:xfrm>
        </p:grpSpPr>
        <p:pic>
          <p:nvPicPr>
            <p:cNvPr id="45" name="图片 44"/>
            <p:cNvPicPr>
              <a:picLocks noChangeAspect="1"/>
            </p:cNvPicPr>
            <p:nvPr/>
          </p:nvPicPr>
          <p:blipFill>
            <a:blip r:embed="rId2" cstate="print">
              <a:biLevel thresh="75000"/>
              <a:extLst>
                <a:ext uri="{28A0092B-C50C-407E-A947-70E740481C1C}">
                  <a14:useLocalDpi xmlns:a14="http://schemas.microsoft.com/office/drawing/2010/main" val="0"/>
                </a:ext>
              </a:extLst>
            </a:blip>
            <a:stretch>
              <a:fillRect/>
            </a:stretch>
          </p:blipFill>
          <p:spPr>
            <a:xfrm>
              <a:off x="4557352" y="448396"/>
              <a:ext cx="3063096" cy="3063096"/>
            </a:xfrm>
            <a:prstGeom prst="rect">
              <a:avLst/>
            </a:prstGeom>
          </p:spPr>
        </p:pic>
        <p:grpSp>
          <p:nvGrpSpPr>
            <p:cNvPr id="46" name="组合 45"/>
            <p:cNvGrpSpPr/>
            <p:nvPr/>
          </p:nvGrpSpPr>
          <p:grpSpPr>
            <a:xfrm>
              <a:off x="5723558" y="1622647"/>
              <a:ext cx="770819" cy="770819"/>
              <a:chOff x="5523293" y="1732942"/>
              <a:chExt cx="554630" cy="554630"/>
            </a:xfrm>
          </p:grpSpPr>
          <p:sp>
            <p:nvSpPr>
              <p:cNvPr id="47" name="椭圆 46"/>
              <p:cNvSpPr/>
              <p:nvPr/>
            </p:nvSpPr>
            <p:spPr>
              <a:xfrm>
                <a:off x="5523293" y="1732942"/>
                <a:ext cx="554630" cy="554630"/>
              </a:xfrm>
              <a:prstGeom prst="ellipse">
                <a:avLst/>
              </a:prstGeom>
              <a:solidFill>
                <a:srgbClr val="002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b="1">
                  <a:solidFill>
                    <a:srgbClr val="3C9E48"/>
                  </a:solidFill>
                  <a:cs typeface="+mn-ea"/>
                  <a:sym typeface="+mn-lt"/>
                </a:endParaRPr>
              </a:p>
            </p:txBody>
          </p:sp>
          <p:sp>
            <p:nvSpPr>
              <p:cNvPr id="48" name="TextBox 28"/>
              <p:cNvSpPr txBox="1"/>
              <p:nvPr/>
            </p:nvSpPr>
            <p:spPr>
              <a:xfrm>
                <a:off x="5545830" y="1861637"/>
                <a:ext cx="509555" cy="340942"/>
              </a:xfrm>
              <a:prstGeom prst="rect">
                <a:avLst/>
              </a:prstGeom>
              <a:noFill/>
            </p:spPr>
            <p:txBody>
              <a:bodyPr wrap="none" rtlCol="0">
                <a:spAutoFit/>
              </a:bodyPr>
              <a:lstStyle/>
              <a:p>
                <a:pPr>
                  <a:lnSpc>
                    <a:spcPct val="130000"/>
                  </a:lnSpc>
                </a:pPr>
                <a:r>
                  <a:rPr lang="zh-CN" altLang="en-US" sz="3600" b="1" dirty="0">
                    <a:solidFill>
                      <a:schemeClr val="bg1"/>
                    </a:solidFill>
                    <a:cs typeface="+mn-ea"/>
                    <a:sym typeface="+mn-lt"/>
                  </a:rPr>
                  <a:t>目录</a:t>
                </a:r>
                <a:endParaRPr lang="zh-CN" altLang="en-US" sz="3600" b="1" dirty="0">
                  <a:solidFill>
                    <a:schemeClr val="bg1"/>
                  </a:solidFill>
                  <a:cs typeface="+mn-ea"/>
                  <a:sym typeface="+mn-lt"/>
                </a:endParaRPr>
              </a:p>
            </p:txBody>
          </p:sp>
        </p:grpSp>
      </p:grpSp>
    </p:spTree>
  </p:cSld>
  <p:clrMapOvr>
    <a:masterClrMapping/>
  </p:clrMapOvr>
  <p:transition spd="slow" advTm="3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1000" fill="hold"/>
                                        <p:tgtEl>
                                          <p:spTgt spid="44"/>
                                        </p:tgtEl>
                                        <p:attrNameLst>
                                          <p:attrName>ppt_w</p:attrName>
                                        </p:attrNameLst>
                                      </p:cBhvr>
                                      <p:tavLst>
                                        <p:tav tm="0">
                                          <p:val>
                                            <p:fltVal val="0"/>
                                          </p:val>
                                        </p:tav>
                                        <p:tav tm="100000">
                                          <p:val>
                                            <p:strVal val="#ppt_w"/>
                                          </p:val>
                                        </p:tav>
                                      </p:tavLst>
                                    </p:anim>
                                    <p:anim calcmode="lin" valueType="num">
                                      <p:cBhvr>
                                        <p:cTn id="8" dur="1000" fill="hold"/>
                                        <p:tgtEl>
                                          <p:spTgt spid="44"/>
                                        </p:tgtEl>
                                        <p:attrNameLst>
                                          <p:attrName>ppt_h</p:attrName>
                                        </p:attrNameLst>
                                      </p:cBhvr>
                                      <p:tavLst>
                                        <p:tav tm="0">
                                          <p:val>
                                            <p:fltVal val="0"/>
                                          </p:val>
                                        </p:tav>
                                        <p:tav tm="100000">
                                          <p:val>
                                            <p:strVal val="#ppt_h"/>
                                          </p:val>
                                        </p:tav>
                                      </p:tavLst>
                                    </p:anim>
                                    <p:anim calcmode="lin" valueType="num">
                                      <p:cBhvr>
                                        <p:cTn id="9" dur="1000" fill="hold"/>
                                        <p:tgtEl>
                                          <p:spTgt spid="44"/>
                                        </p:tgtEl>
                                        <p:attrNameLst>
                                          <p:attrName>style.rotation</p:attrName>
                                        </p:attrNameLst>
                                      </p:cBhvr>
                                      <p:tavLst>
                                        <p:tav tm="0">
                                          <p:val>
                                            <p:fltVal val="90"/>
                                          </p:val>
                                        </p:tav>
                                        <p:tav tm="100000">
                                          <p:val>
                                            <p:fltVal val="0"/>
                                          </p:val>
                                        </p:tav>
                                      </p:tavLst>
                                    </p:anim>
                                    <p:animEffect transition="in" filter="fade">
                                      <p:cBhvr>
                                        <p:cTn id="10" dur="1000"/>
                                        <p:tgtEl>
                                          <p:spTgt spid="44"/>
                                        </p:tgtEl>
                                      </p:cBhvr>
                                    </p:animEffect>
                                  </p:childTnLst>
                                </p:cTn>
                              </p:par>
                            </p:childTnLst>
                          </p:cTn>
                        </p:par>
                        <p:par>
                          <p:cTn id="11" fill="hold">
                            <p:stCondLst>
                              <p:cond delay="1000"/>
                            </p:stCondLst>
                            <p:childTnLst>
                              <p:par>
                                <p:cTn id="12" presetID="2" presetClass="entr" presetSubtype="2"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1000" fill="hold"/>
                                        <p:tgtEl>
                                          <p:spTgt spid="11"/>
                                        </p:tgtEl>
                                        <p:attrNameLst>
                                          <p:attrName>ppt_x</p:attrName>
                                        </p:attrNameLst>
                                      </p:cBhvr>
                                      <p:tavLst>
                                        <p:tav tm="0">
                                          <p:val>
                                            <p:strVal val="1+#ppt_w/2"/>
                                          </p:val>
                                        </p:tav>
                                        <p:tav tm="100000">
                                          <p:val>
                                            <p:strVal val="#ppt_x"/>
                                          </p:val>
                                        </p:tav>
                                      </p:tavLst>
                                    </p:anim>
                                    <p:anim calcmode="lin" valueType="num">
                                      <p:cBhvr additive="base">
                                        <p:cTn id="15" dur="1000" fill="hold"/>
                                        <p:tgtEl>
                                          <p:spTgt spid="11"/>
                                        </p:tgtEl>
                                        <p:attrNameLst>
                                          <p:attrName>ppt_y</p:attrName>
                                        </p:attrNameLst>
                                      </p:cBhvr>
                                      <p:tavLst>
                                        <p:tav tm="0">
                                          <p:val>
                                            <p:strVal val="#ppt_y"/>
                                          </p:val>
                                        </p:tav>
                                        <p:tav tm="100000">
                                          <p:val>
                                            <p:strVal val="#ppt_y"/>
                                          </p:val>
                                        </p:tav>
                                      </p:tavLst>
                                    </p:anim>
                                  </p:childTnLst>
                                </p:cTn>
                              </p:par>
                            </p:childTnLst>
                          </p:cTn>
                        </p:par>
                        <p:par>
                          <p:cTn id="16" fill="hold">
                            <p:stCondLst>
                              <p:cond delay="2000"/>
                            </p:stCondLst>
                            <p:childTnLst>
                              <p:par>
                                <p:cTn id="17" presetID="2" presetClass="entr" presetSubtype="2"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1000" fill="hold"/>
                                        <p:tgtEl>
                                          <p:spTgt spid="26"/>
                                        </p:tgtEl>
                                        <p:attrNameLst>
                                          <p:attrName>ppt_x</p:attrName>
                                        </p:attrNameLst>
                                      </p:cBhvr>
                                      <p:tavLst>
                                        <p:tav tm="0">
                                          <p:val>
                                            <p:strVal val="1+#ppt_w/2"/>
                                          </p:val>
                                        </p:tav>
                                        <p:tav tm="100000">
                                          <p:val>
                                            <p:strVal val="#ppt_x"/>
                                          </p:val>
                                        </p:tav>
                                      </p:tavLst>
                                    </p:anim>
                                    <p:anim calcmode="lin" valueType="num">
                                      <p:cBhvr additive="base">
                                        <p:cTn id="20" dur="1000" fill="hold"/>
                                        <p:tgtEl>
                                          <p:spTgt spid="26"/>
                                        </p:tgtEl>
                                        <p:attrNameLst>
                                          <p:attrName>ppt_y</p:attrName>
                                        </p:attrNameLst>
                                      </p:cBhvr>
                                      <p:tavLst>
                                        <p:tav tm="0">
                                          <p:val>
                                            <p:strVal val="#ppt_y"/>
                                          </p:val>
                                        </p:tav>
                                        <p:tav tm="100000">
                                          <p:val>
                                            <p:strVal val="#ppt_y"/>
                                          </p:val>
                                        </p:tav>
                                      </p:tavLst>
                                    </p:anim>
                                  </p:childTnLst>
                                </p:cTn>
                              </p:par>
                            </p:childTnLst>
                          </p:cTn>
                        </p:par>
                        <p:par>
                          <p:cTn id="21" fill="hold">
                            <p:stCondLst>
                              <p:cond delay="3000"/>
                            </p:stCondLst>
                            <p:childTnLst>
                              <p:par>
                                <p:cTn id="22" presetID="2" presetClass="entr" presetSubtype="2" fill="hold" nodeType="after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additive="base">
                                        <p:cTn id="24" dur="1000" fill="hold"/>
                                        <p:tgtEl>
                                          <p:spTgt spid="34"/>
                                        </p:tgtEl>
                                        <p:attrNameLst>
                                          <p:attrName>ppt_x</p:attrName>
                                        </p:attrNameLst>
                                      </p:cBhvr>
                                      <p:tavLst>
                                        <p:tav tm="0">
                                          <p:val>
                                            <p:strVal val="1+#ppt_w/2"/>
                                          </p:val>
                                        </p:tav>
                                        <p:tav tm="100000">
                                          <p:val>
                                            <p:strVal val="#ppt_x"/>
                                          </p:val>
                                        </p:tav>
                                      </p:tavLst>
                                    </p:anim>
                                    <p:anim calcmode="lin" valueType="num">
                                      <p:cBhvr additive="base">
                                        <p:cTn id="25" dur="10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36000"/>
            <a:lum/>
          </a:blip>
          <a:srcRect/>
          <a:stretch>
            <a:fillRect/>
          </a:stretch>
        </a:blipFill>
        <a:effectLst/>
      </p:bgPr>
    </p:bg>
    <p:spTree>
      <p:nvGrpSpPr>
        <p:cNvPr id="1" name=""/>
        <p:cNvGrpSpPr/>
        <p:nvPr/>
      </p:nvGrpSpPr>
      <p:grpSpPr>
        <a:xfrm>
          <a:off x="0" y="0"/>
          <a:ext cx="0" cy="0"/>
          <a:chOff x="0" y="0"/>
          <a:chExt cx="0" cy="0"/>
        </a:xfrm>
      </p:grpSpPr>
      <p:grpSp>
        <p:nvGrpSpPr>
          <p:cNvPr id="18" name="组合 17"/>
          <p:cNvGrpSpPr/>
          <p:nvPr/>
        </p:nvGrpSpPr>
        <p:grpSpPr>
          <a:xfrm>
            <a:off x="333805" y="4700511"/>
            <a:ext cx="11769062" cy="2518694"/>
            <a:chOff x="-478046" y="4885815"/>
            <a:chExt cx="11769062" cy="2518694"/>
          </a:xfrm>
        </p:grpSpPr>
        <p:pic>
          <p:nvPicPr>
            <p:cNvPr id="16"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046" y="4885815"/>
              <a:ext cx="4657672" cy="2328836"/>
            </a:xfrm>
            <a:prstGeom prst="rect">
              <a:avLst/>
            </a:prstGeom>
          </p:spPr>
        </p:pic>
        <p:pic>
          <p:nvPicPr>
            <p:cNvPr id="17" name="图片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3344" y="5075673"/>
              <a:ext cx="4657672" cy="2328836"/>
            </a:xfrm>
            <a:prstGeom prst="rect">
              <a:avLst/>
            </a:prstGeom>
          </p:spPr>
        </p:pic>
      </p:grpSp>
      <p:sp>
        <p:nvSpPr>
          <p:cNvPr id="19" name="矩形 18"/>
          <p:cNvSpPr/>
          <p:nvPr/>
        </p:nvSpPr>
        <p:spPr>
          <a:xfrm>
            <a:off x="5505645" y="1967631"/>
            <a:ext cx="6096000" cy="3583225"/>
          </a:xfrm>
          <a:prstGeom prst="rect">
            <a:avLst/>
          </a:prstGeom>
        </p:spPr>
        <p:txBody>
          <a:bodyPr>
            <a:spAutoFit/>
          </a:bodyPr>
          <a:lstStyle/>
          <a:p>
            <a:pPr>
              <a:lnSpc>
                <a:spcPct val="130000"/>
              </a:lnSpc>
            </a:pPr>
            <a:r>
              <a:rPr lang="zh-CN" altLang="en-US" sz="1600" b="1" i="0" dirty="0">
                <a:effectLst/>
                <a:cs typeface="+mn-ea"/>
                <a:sym typeface="+mn-lt"/>
              </a:rPr>
              <a:t>节日谚语</a:t>
            </a:r>
            <a:endParaRPr lang="zh-CN" altLang="en-US" sz="1600" b="1" i="0" dirty="0">
              <a:effectLst/>
              <a:cs typeface="+mn-ea"/>
              <a:sym typeface="+mn-lt"/>
            </a:endParaRPr>
          </a:p>
          <a:p>
            <a:pPr>
              <a:lnSpc>
                <a:spcPct val="130000"/>
              </a:lnSpc>
            </a:pPr>
            <a:r>
              <a:rPr lang="zh-CN" altLang="en-US" sz="1600" b="1" i="0" dirty="0">
                <a:effectLst/>
                <a:cs typeface="+mn-ea"/>
                <a:sym typeface="+mn-lt"/>
              </a:rPr>
              <a:t>◇ 雨打清明前，春雨定频繁（鲁）</a:t>
            </a:r>
            <a:endParaRPr lang="zh-CN" altLang="en-US" sz="1600" b="1" i="0" dirty="0">
              <a:effectLst/>
              <a:cs typeface="+mn-ea"/>
              <a:sym typeface="+mn-lt"/>
            </a:endParaRPr>
          </a:p>
          <a:p>
            <a:pPr>
              <a:lnSpc>
                <a:spcPct val="130000"/>
              </a:lnSpc>
            </a:pPr>
            <a:r>
              <a:rPr lang="zh-CN" altLang="en-US" sz="1600" b="1" i="0" dirty="0">
                <a:effectLst/>
                <a:cs typeface="+mn-ea"/>
                <a:sym typeface="+mn-lt"/>
              </a:rPr>
              <a:t>◇ 阴雨下了清明节，断断续续三个月（桂）</a:t>
            </a:r>
            <a:endParaRPr lang="zh-CN" altLang="en-US" sz="1600" b="1" i="0" dirty="0">
              <a:effectLst/>
              <a:cs typeface="+mn-ea"/>
              <a:sym typeface="+mn-lt"/>
            </a:endParaRPr>
          </a:p>
          <a:p>
            <a:pPr>
              <a:lnSpc>
                <a:spcPct val="130000"/>
              </a:lnSpc>
            </a:pPr>
            <a:r>
              <a:rPr lang="zh-CN" altLang="en-US" sz="1600" b="1" i="0" dirty="0">
                <a:effectLst/>
                <a:cs typeface="+mn-ea"/>
                <a:sym typeface="+mn-lt"/>
              </a:rPr>
              <a:t>◇ 清明难得晴，谷雨难得阴（鲁）</a:t>
            </a:r>
            <a:endParaRPr lang="zh-CN" altLang="en-US" sz="1600" b="1" i="0" dirty="0">
              <a:effectLst/>
              <a:cs typeface="+mn-ea"/>
              <a:sym typeface="+mn-lt"/>
            </a:endParaRPr>
          </a:p>
          <a:p>
            <a:pPr>
              <a:lnSpc>
                <a:spcPct val="130000"/>
              </a:lnSpc>
            </a:pPr>
            <a:r>
              <a:rPr lang="zh-CN" altLang="en-US" sz="1600" b="1" i="0" dirty="0">
                <a:effectLst/>
                <a:cs typeface="+mn-ea"/>
                <a:sym typeface="+mn-lt"/>
              </a:rPr>
              <a:t>◇ 清明不怕晴，谷雨不怕雨（黑）</a:t>
            </a:r>
            <a:endParaRPr lang="zh-CN" altLang="en-US" sz="1600" b="1" i="0" dirty="0">
              <a:effectLst/>
              <a:cs typeface="+mn-ea"/>
              <a:sym typeface="+mn-lt"/>
            </a:endParaRPr>
          </a:p>
          <a:p>
            <a:pPr>
              <a:lnSpc>
                <a:spcPct val="130000"/>
              </a:lnSpc>
            </a:pPr>
            <a:r>
              <a:rPr lang="zh-CN" altLang="en-US" sz="1600" b="1" i="0" dirty="0">
                <a:effectLst/>
                <a:cs typeface="+mn-ea"/>
                <a:sym typeface="+mn-lt"/>
              </a:rPr>
              <a:t>◇ 雨打清明前，洼地好种田（黑）</a:t>
            </a:r>
            <a:endParaRPr lang="zh-CN" altLang="en-US" sz="1600" b="1" i="0" dirty="0">
              <a:effectLst/>
              <a:cs typeface="+mn-ea"/>
              <a:sym typeface="+mn-lt"/>
            </a:endParaRPr>
          </a:p>
          <a:p>
            <a:pPr>
              <a:lnSpc>
                <a:spcPct val="130000"/>
              </a:lnSpc>
            </a:pPr>
            <a:r>
              <a:rPr lang="zh-CN" altLang="en-US" sz="1600" b="1" i="0" dirty="0">
                <a:effectLst/>
                <a:cs typeface="+mn-ea"/>
                <a:sym typeface="+mn-lt"/>
              </a:rPr>
              <a:t>◇ 清明雨星星，一棵高粱打一升（黑）</a:t>
            </a:r>
            <a:endParaRPr lang="zh-CN" altLang="en-US" sz="1600" b="1" i="0" dirty="0">
              <a:effectLst/>
              <a:cs typeface="+mn-ea"/>
              <a:sym typeface="+mn-lt"/>
            </a:endParaRPr>
          </a:p>
          <a:p>
            <a:pPr>
              <a:lnSpc>
                <a:spcPct val="130000"/>
              </a:lnSpc>
            </a:pPr>
            <a:r>
              <a:rPr lang="zh-CN" altLang="en-US" sz="1600" b="1" i="0" dirty="0">
                <a:effectLst/>
                <a:cs typeface="+mn-ea"/>
                <a:sym typeface="+mn-lt"/>
              </a:rPr>
              <a:t>◇ 清明宜晴，谷雨宜雨（赣）</a:t>
            </a:r>
            <a:endParaRPr lang="zh-CN" altLang="en-US" sz="1600" b="1" i="0" dirty="0">
              <a:effectLst/>
              <a:cs typeface="+mn-ea"/>
              <a:sym typeface="+mn-lt"/>
            </a:endParaRPr>
          </a:p>
          <a:p>
            <a:pPr>
              <a:lnSpc>
                <a:spcPct val="130000"/>
              </a:lnSpc>
            </a:pPr>
            <a:r>
              <a:rPr lang="zh-CN" altLang="en-US" sz="1600" b="1" i="0" dirty="0">
                <a:effectLst/>
                <a:cs typeface="+mn-ea"/>
                <a:sym typeface="+mn-lt"/>
              </a:rPr>
              <a:t>◇ 清明断雪，谷雨断霜（华东、</a:t>
            </a:r>
            <a:r>
              <a:rPr lang="zh-CN" altLang="en-US" sz="1600" b="1" i="0" u="none" strike="noStrike" dirty="0">
                <a:effectLst/>
                <a:cs typeface="+mn-ea"/>
                <a:sym typeface="+mn-lt"/>
              </a:rPr>
              <a:t>华中</a:t>
            </a:r>
            <a:r>
              <a:rPr lang="zh-CN" altLang="en-US" sz="1600" b="1" i="0" dirty="0">
                <a:effectLst/>
                <a:cs typeface="+mn-ea"/>
                <a:sym typeface="+mn-lt"/>
              </a:rPr>
              <a:t>、华南、</a:t>
            </a:r>
            <a:r>
              <a:rPr lang="zh-CN" altLang="en-US" sz="1600" b="1" i="0" u="none" strike="noStrike" dirty="0">
                <a:effectLst/>
                <a:cs typeface="+mn-ea"/>
                <a:sym typeface="+mn-lt"/>
              </a:rPr>
              <a:t>四川</a:t>
            </a:r>
            <a:r>
              <a:rPr lang="zh-CN" altLang="en-US" sz="1600" b="1" i="0" dirty="0">
                <a:effectLst/>
                <a:cs typeface="+mn-ea"/>
                <a:sym typeface="+mn-lt"/>
              </a:rPr>
              <a:t>及云贵高原）</a:t>
            </a:r>
            <a:endParaRPr lang="zh-CN" altLang="en-US" sz="1600" b="1" i="0" dirty="0">
              <a:effectLst/>
              <a:cs typeface="+mn-ea"/>
              <a:sym typeface="+mn-lt"/>
            </a:endParaRPr>
          </a:p>
          <a:p>
            <a:pPr>
              <a:lnSpc>
                <a:spcPct val="130000"/>
              </a:lnSpc>
            </a:pPr>
            <a:r>
              <a:rPr lang="zh-CN" altLang="en-US" sz="1600" b="1" i="0" dirty="0">
                <a:effectLst/>
                <a:cs typeface="+mn-ea"/>
                <a:sym typeface="+mn-lt"/>
              </a:rPr>
              <a:t>◇ 清明断雪不断雪，谷雨断霜不断霜（冀、晋）</a:t>
            </a:r>
            <a:endParaRPr lang="zh-CN" altLang="en-US" sz="1600" b="1" i="0" dirty="0">
              <a:effectLst/>
              <a:cs typeface="+mn-ea"/>
              <a:sym typeface="+mn-lt"/>
            </a:endParaRPr>
          </a:p>
          <a:p>
            <a:pPr>
              <a:lnSpc>
                <a:spcPct val="130000"/>
              </a:lnSpc>
            </a:pPr>
            <a:r>
              <a:rPr lang="zh-CN" altLang="en-US" sz="1600" b="1" i="0" dirty="0">
                <a:effectLst/>
                <a:cs typeface="+mn-ea"/>
                <a:sym typeface="+mn-lt"/>
              </a:rPr>
              <a:t>◇ 清明无雨旱</a:t>
            </a:r>
            <a:r>
              <a:rPr lang="zh-CN" altLang="en-US" sz="1600" b="1" i="0" u="none" strike="noStrike" dirty="0">
                <a:effectLst/>
                <a:cs typeface="+mn-ea"/>
                <a:sym typeface="+mn-lt"/>
              </a:rPr>
              <a:t>黄梅</a:t>
            </a:r>
            <a:r>
              <a:rPr lang="zh-CN" altLang="en-US" sz="1600" b="1" i="0" dirty="0">
                <a:effectLst/>
                <a:cs typeface="+mn-ea"/>
                <a:sym typeface="+mn-lt"/>
              </a:rPr>
              <a:t>，清明有</a:t>
            </a:r>
            <a:r>
              <a:rPr lang="zh-CN" altLang="en-US" sz="1600" b="1" i="0" u="none" strike="noStrike" dirty="0">
                <a:effectLst/>
                <a:cs typeface="+mn-ea"/>
                <a:sym typeface="+mn-lt"/>
              </a:rPr>
              <a:t>雨水</a:t>
            </a:r>
            <a:r>
              <a:rPr lang="zh-CN" altLang="en-US" sz="1600" b="1" i="0" dirty="0">
                <a:effectLst/>
                <a:cs typeface="+mn-ea"/>
                <a:sym typeface="+mn-lt"/>
              </a:rPr>
              <a:t>黄梅（苏、鄂）</a:t>
            </a:r>
            <a:endParaRPr lang="zh-CN" altLang="en-US" sz="1600" b="1" i="0" dirty="0">
              <a:effectLst/>
              <a:cs typeface="+mn-ea"/>
              <a:sym typeface="+mn-lt"/>
            </a:endParaRPr>
          </a:p>
        </p:txBody>
      </p:sp>
      <p:pic>
        <p:nvPicPr>
          <p:cNvPr id="2" name="图片 1"/>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a:xfrm>
            <a:off x="333805" y="820332"/>
            <a:ext cx="5234455" cy="523445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prestig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12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36000"/>
            <a:lum/>
          </a:blip>
          <a:srcRect/>
          <a:stretch>
            <a:fillRect/>
          </a:stretch>
        </a:blipFill>
        <a:effectLst/>
      </p:bgPr>
    </p:bg>
    <p:spTree>
      <p:nvGrpSpPr>
        <p:cNvPr id="1" name=""/>
        <p:cNvGrpSpPr/>
        <p:nvPr/>
      </p:nvGrpSpPr>
      <p:grpSpPr>
        <a:xfrm>
          <a:off x="0" y="0"/>
          <a:ext cx="0" cy="0"/>
          <a:chOff x="0" y="0"/>
          <a:chExt cx="0" cy="0"/>
        </a:xfrm>
      </p:grpSpPr>
      <p:sp>
        <p:nvSpPr>
          <p:cNvPr id="19" name="矩形 18"/>
          <p:cNvSpPr/>
          <p:nvPr/>
        </p:nvSpPr>
        <p:spPr>
          <a:xfrm>
            <a:off x="1459655" y="2149321"/>
            <a:ext cx="3992016" cy="3343159"/>
          </a:xfrm>
          <a:prstGeom prst="rect">
            <a:avLst/>
          </a:prstGeom>
        </p:spPr>
        <p:txBody>
          <a:bodyPr wrap="square">
            <a:spAutoFit/>
          </a:bodyPr>
          <a:lstStyle/>
          <a:p>
            <a:pPr>
              <a:lnSpc>
                <a:spcPct val="130000"/>
              </a:lnSpc>
            </a:pPr>
            <a:r>
              <a:rPr lang="zh-CN" altLang="en-US" b="1" i="0" dirty="0">
                <a:effectLst/>
                <a:cs typeface="+mn-ea"/>
                <a:sym typeface="+mn-lt"/>
              </a:rPr>
              <a:t>清明节气的霜、雾、雷及寒暖与未来天气均有一定预示，相关谚语有：</a:t>
            </a:r>
            <a:endParaRPr lang="zh-CN" altLang="en-US" b="1" i="0" dirty="0">
              <a:effectLst/>
              <a:cs typeface="+mn-ea"/>
              <a:sym typeface="+mn-lt"/>
            </a:endParaRPr>
          </a:p>
          <a:p>
            <a:pPr>
              <a:lnSpc>
                <a:spcPct val="130000"/>
              </a:lnSpc>
            </a:pPr>
            <a:r>
              <a:rPr lang="zh-CN" altLang="en-US" sz="1600" b="0" i="0" dirty="0">
                <a:effectLst/>
                <a:cs typeface="+mn-ea"/>
                <a:sym typeface="+mn-lt"/>
              </a:rPr>
              <a:t>◇ 麦怕清明霜，谷要秋来旱（云）</a:t>
            </a:r>
            <a:endParaRPr lang="zh-CN" altLang="en-US" sz="1600" b="0" i="0" dirty="0">
              <a:effectLst/>
              <a:cs typeface="+mn-ea"/>
              <a:sym typeface="+mn-lt"/>
            </a:endParaRPr>
          </a:p>
          <a:p>
            <a:pPr>
              <a:lnSpc>
                <a:spcPct val="130000"/>
              </a:lnSpc>
            </a:pPr>
            <a:r>
              <a:rPr lang="zh-CN" altLang="en-US" sz="1600" b="0" i="0" dirty="0">
                <a:effectLst/>
                <a:cs typeface="+mn-ea"/>
                <a:sym typeface="+mn-lt"/>
              </a:rPr>
              <a:t>◇ 清明有霜梅雨少（苏）</a:t>
            </a:r>
            <a:endParaRPr lang="zh-CN" altLang="en-US" sz="1600" b="0" i="0" dirty="0">
              <a:effectLst/>
              <a:cs typeface="+mn-ea"/>
              <a:sym typeface="+mn-lt"/>
            </a:endParaRPr>
          </a:p>
          <a:p>
            <a:pPr>
              <a:lnSpc>
                <a:spcPct val="130000"/>
              </a:lnSpc>
            </a:pPr>
            <a:r>
              <a:rPr lang="zh-CN" altLang="en-US" sz="1600" b="0" i="0" dirty="0">
                <a:effectLst/>
                <a:cs typeface="+mn-ea"/>
                <a:sym typeface="+mn-lt"/>
              </a:rPr>
              <a:t>◇ 清明有雾，夏秋有雨（苏、鄂）</a:t>
            </a:r>
            <a:endParaRPr lang="zh-CN" altLang="en-US" sz="1600" b="0" i="0" dirty="0">
              <a:effectLst/>
              <a:cs typeface="+mn-ea"/>
              <a:sym typeface="+mn-lt"/>
            </a:endParaRPr>
          </a:p>
          <a:p>
            <a:pPr>
              <a:lnSpc>
                <a:spcPct val="130000"/>
              </a:lnSpc>
            </a:pPr>
            <a:r>
              <a:rPr lang="zh-CN" altLang="en-US" sz="1600" b="0" i="0" dirty="0">
                <a:effectLst/>
                <a:cs typeface="+mn-ea"/>
                <a:sym typeface="+mn-lt"/>
              </a:rPr>
              <a:t>◇ 清明雾浓，一日天晴（豫）</a:t>
            </a:r>
            <a:endParaRPr lang="zh-CN" altLang="en-US" sz="1600" b="0" i="0" dirty="0">
              <a:effectLst/>
              <a:cs typeface="+mn-ea"/>
              <a:sym typeface="+mn-lt"/>
            </a:endParaRPr>
          </a:p>
          <a:p>
            <a:pPr>
              <a:lnSpc>
                <a:spcPct val="130000"/>
              </a:lnSpc>
            </a:pPr>
            <a:r>
              <a:rPr lang="zh-CN" altLang="en-US" sz="1600" b="0" i="0" dirty="0">
                <a:effectLst/>
                <a:cs typeface="+mn-ea"/>
                <a:sym typeface="+mn-lt"/>
              </a:rPr>
              <a:t>◇ 清明起尘，黄土埋人（晋、</a:t>
            </a:r>
            <a:r>
              <a:rPr lang="zh-CN" altLang="en-US" sz="1600" b="0" i="0" u="none" strike="noStrike" dirty="0">
                <a:effectLst/>
                <a:cs typeface="+mn-ea"/>
                <a:sym typeface="+mn-lt"/>
              </a:rPr>
              <a:t>内蒙古</a:t>
            </a:r>
            <a:r>
              <a:rPr lang="zh-CN" altLang="en-US" sz="1600" b="0" i="0" dirty="0">
                <a:effectLst/>
                <a:cs typeface="+mn-ea"/>
                <a:sym typeface="+mn-lt"/>
              </a:rPr>
              <a:t>）</a:t>
            </a:r>
            <a:endParaRPr lang="zh-CN" altLang="en-US" sz="1600" b="0" i="0" dirty="0">
              <a:effectLst/>
              <a:cs typeface="+mn-ea"/>
              <a:sym typeface="+mn-lt"/>
            </a:endParaRPr>
          </a:p>
          <a:p>
            <a:pPr>
              <a:lnSpc>
                <a:spcPct val="130000"/>
              </a:lnSpc>
            </a:pPr>
            <a:r>
              <a:rPr lang="zh-CN" altLang="en-US" sz="1600" b="0" i="0" dirty="0">
                <a:effectLst/>
                <a:cs typeface="+mn-ea"/>
                <a:sym typeface="+mn-lt"/>
              </a:rPr>
              <a:t>◇ 清明响雷头个梅（浙）</a:t>
            </a:r>
            <a:endParaRPr lang="zh-CN" altLang="en-US" sz="1600" b="0" i="0" dirty="0">
              <a:effectLst/>
              <a:cs typeface="+mn-ea"/>
              <a:sym typeface="+mn-lt"/>
            </a:endParaRPr>
          </a:p>
          <a:p>
            <a:pPr>
              <a:lnSpc>
                <a:spcPct val="130000"/>
              </a:lnSpc>
            </a:pPr>
            <a:r>
              <a:rPr lang="zh-CN" altLang="en-US" sz="1600" b="0" i="0" dirty="0">
                <a:effectLst/>
                <a:cs typeface="+mn-ea"/>
                <a:sym typeface="+mn-lt"/>
              </a:rPr>
              <a:t>◇ 清明冷，好年景（辽、冀）</a:t>
            </a:r>
            <a:endParaRPr lang="zh-CN" altLang="en-US" sz="1600" b="0" i="0" dirty="0">
              <a:effectLst/>
              <a:cs typeface="+mn-ea"/>
              <a:sym typeface="+mn-lt"/>
            </a:endParaRPr>
          </a:p>
          <a:p>
            <a:pPr>
              <a:lnSpc>
                <a:spcPct val="130000"/>
              </a:lnSpc>
            </a:pPr>
            <a:r>
              <a:rPr lang="zh-CN" altLang="en-US" sz="1600" b="0" i="0" dirty="0">
                <a:effectLst/>
                <a:cs typeface="+mn-ea"/>
                <a:sym typeface="+mn-lt"/>
              </a:rPr>
              <a:t>◇ 清明暖，寒露寒（湘）</a:t>
            </a:r>
            <a:endParaRPr lang="zh-CN" altLang="en-US" sz="1600" b="0" i="0" dirty="0">
              <a:effectLst/>
              <a:cs typeface="+mn-ea"/>
              <a:sym typeface="+mn-lt"/>
            </a:endParaRPr>
          </a:p>
        </p:txBody>
      </p:sp>
      <p:sp>
        <p:nvSpPr>
          <p:cNvPr id="22" name="矩形 21"/>
          <p:cNvSpPr/>
          <p:nvPr/>
        </p:nvSpPr>
        <p:spPr>
          <a:xfrm>
            <a:off x="5754009" y="1558771"/>
            <a:ext cx="4949232" cy="2452979"/>
          </a:xfrm>
          <a:prstGeom prst="rect">
            <a:avLst/>
          </a:prstGeom>
        </p:spPr>
        <p:txBody>
          <a:bodyPr wrap="square">
            <a:spAutoFit/>
          </a:bodyPr>
          <a:lstStyle/>
          <a:p>
            <a:pPr>
              <a:lnSpc>
                <a:spcPct val="130000"/>
              </a:lnSpc>
            </a:pPr>
            <a:r>
              <a:rPr lang="zh-CN" altLang="en-US" b="1" dirty="0">
                <a:cs typeface="+mn-ea"/>
                <a:sym typeface="+mn-lt"/>
              </a:rPr>
              <a:t>清明节气的风对未来天气及年成好坏也有一定预示，农民极为关心，因此，在民间流传不少有关这方面的谚语。比如：</a:t>
            </a:r>
            <a:endParaRPr lang="zh-CN" altLang="en-US" b="1" dirty="0">
              <a:cs typeface="+mn-ea"/>
              <a:sym typeface="+mn-lt"/>
            </a:endParaRPr>
          </a:p>
          <a:p>
            <a:pPr>
              <a:lnSpc>
                <a:spcPct val="130000"/>
              </a:lnSpc>
            </a:pPr>
            <a:r>
              <a:rPr lang="zh-CN" altLang="en-US" sz="1600" dirty="0">
                <a:cs typeface="+mn-ea"/>
                <a:sym typeface="+mn-lt"/>
              </a:rPr>
              <a:t>◇ 清明南风，夏水较多；清明北风，夏水较少（闽）</a:t>
            </a:r>
            <a:endParaRPr lang="zh-CN" altLang="en-US" sz="1600" dirty="0">
              <a:cs typeface="+mn-ea"/>
              <a:sym typeface="+mn-lt"/>
            </a:endParaRPr>
          </a:p>
          <a:p>
            <a:pPr>
              <a:lnSpc>
                <a:spcPct val="130000"/>
              </a:lnSpc>
            </a:pPr>
            <a:r>
              <a:rPr lang="zh-CN" altLang="en-US" sz="1600" dirty="0">
                <a:cs typeface="+mn-ea"/>
                <a:sym typeface="+mn-lt"/>
              </a:rPr>
              <a:t>◇ 清明一吹西北风，当年天旱黄风多（宁）</a:t>
            </a:r>
            <a:endParaRPr lang="zh-CN" altLang="en-US" sz="1600" dirty="0">
              <a:cs typeface="+mn-ea"/>
              <a:sym typeface="+mn-lt"/>
            </a:endParaRPr>
          </a:p>
          <a:p>
            <a:pPr>
              <a:lnSpc>
                <a:spcPct val="130000"/>
              </a:lnSpc>
            </a:pPr>
            <a:r>
              <a:rPr lang="zh-CN" altLang="en-US" sz="1600" dirty="0">
                <a:cs typeface="+mn-ea"/>
                <a:sym typeface="+mn-lt"/>
              </a:rPr>
              <a:t>◇ 清明北风十天寒，春霜结束在眼前（冀）</a:t>
            </a:r>
            <a:endParaRPr lang="zh-CN" altLang="en-US" sz="1600" dirty="0">
              <a:cs typeface="+mn-ea"/>
              <a:sym typeface="+mn-lt"/>
            </a:endParaRPr>
          </a:p>
          <a:p>
            <a:pPr>
              <a:lnSpc>
                <a:spcPct val="130000"/>
              </a:lnSpc>
            </a:pPr>
            <a:r>
              <a:rPr lang="zh-CN" altLang="en-US" sz="1600" dirty="0">
                <a:cs typeface="+mn-ea"/>
                <a:sym typeface="+mn-lt"/>
              </a:rPr>
              <a:t>◇ 清明刮动土，要刮四十五（苏）</a:t>
            </a:r>
            <a:endParaRPr lang="zh-CN" altLang="en-US" sz="1600" dirty="0">
              <a:cs typeface="+mn-ea"/>
              <a:sym typeface="+mn-lt"/>
            </a:endParaRPr>
          </a:p>
        </p:txBody>
      </p:sp>
      <p:pic>
        <p:nvPicPr>
          <p:cNvPr id="3" name="图片 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358685" y="3176757"/>
            <a:ext cx="3739880" cy="373988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prestig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36000"/>
            <a:lum/>
          </a:blip>
          <a:srcRect/>
          <a:stretch>
            <a:fillRect/>
          </a:stretch>
        </a:blipFill>
        <a:effectLst/>
      </p:bgPr>
    </p:bg>
    <p:spTree>
      <p:nvGrpSpPr>
        <p:cNvPr id="1" name=""/>
        <p:cNvGrpSpPr/>
        <p:nvPr/>
      </p:nvGrpSpPr>
      <p:grpSpPr>
        <a:xfrm>
          <a:off x="0" y="0"/>
          <a:ext cx="0" cy="0"/>
          <a:chOff x="0" y="0"/>
          <a:chExt cx="0" cy="0"/>
        </a:xfrm>
      </p:grpSpPr>
      <p:sp>
        <p:nvSpPr>
          <p:cNvPr id="19" name="矩形 18"/>
          <p:cNvSpPr/>
          <p:nvPr/>
        </p:nvSpPr>
        <p:spPr>
          <a:xfrm>
            <a:off x="6222991" y="1488897"/>
            <a:ext cx="4847049" cy="4223400"/>
          </a:xfrm>
          <a:prstGeom prst="rect">
            <a:avLst/>
          </a:prstGeom>
        </p:spPr>
        <p:txBody>
          <a:bodyPr wrap="square">
            <a:spAutoFit/>
          </a:bodyPr>
          <a:lstStyle/>
          <a:p>
            <a:pPr>
              <a:lnSpc>
                <a:spcPct val="130000"/>
              </a:lnSpc>
            </a:pPr>
            <a:r>
              <a:rPr lang="en-US" altLang="zh-CN" sz="1600" b="1" dirty="0">
                <a:cs typeface="+mn-ea"/>
                <a:sym typeface="+mn-lt"/>
              </a:rPr>
              <a:t>《</a:t>
            </a:r>
            <a:r>
              <a:rPr lang="zh-CN" altLang="en-US" sz="1600" b="1" dirty="0">
                <a:cs typeface="+mn-ea"/>
                <a:sym typeface="+mn-lt"/>
              </a:rPr>
              <a:t>郊行即事</a:t>
            </a:r>
            <a:r>
              <a:rPr lang="en-US" altLang="zh-CN" sz="1600" b="1" dirty="0">
                <a:cs typeface="+mn-ea"/>
                <a:sym typeface="+mn-lt"/>
              </a:rPr>
              <a:t>》</a:t>
            </a:r>
            <a:r>
              <a:rPr lang="zh-CN" altLang="en-US" sz="1600" b="1" dirty="0">
                <a:cs typeface="+mn-ea"/>
                <a:sym typeface="+mn-lt"/>
              </a:rPr>
              <a:t>（宋）程颢</a:t>
            </a:r>
            <a:endParaRPr lang="zh-CN" altLang="en-US" sz="1600" b="1" dirty="0">
              <a:cs typeface="+mn-ea"/>
              <a:sym typeface="+mn-lt"/>
            </a:endParaRPr>
          </a:p>
          <a:p>
            <a:pPr>
              <a:lnSpc>
                <a:spcPct val="130000"/>
              </a:lnSpc>
            </a:pPr>
            <a:r>
              <a:rPr lang="zh-CN" altLang="en-US" sz="1600" dirty="0">
                <a:cs typeface="+mn-ea"/>
                <a:sym typeface="+mn-lt"/>
              </a:rPr>
              <a:t>芳草绿野恣行事，春入遥山碧四围。</a:t>
            </a:r>
            <a:endParaRPr lang="zh-CN" altLang="en-US" sz="1600" dirty="0">
              <a:cs typeface="+mn-ea"/>
              <a:sym typeface="+mn-lt"/>
            </a:endParaRPr>
          </a:p>
          <a:p>
            <a:pPr>
              <a:lnSpc>
                <a:spcPct val="130000"/>
              </a:lnSpc>
            </a:pPr>
            <a:r>
              <a:rPr lang="zh-CN" altLang="en-US" sz="1600" dirty="0">
                <a:cs typeface="+mn-ea"/>
                <a:sym typeface="+mn-lt"/>
              </a:rPr>
              <a:t>兴逐乱红穿柳巷，固因流水坐苔矶。</a:t>
            </a:r>
            <a:endParaRPr lang="zh-CN" altLang="en-US" sz="1600" dirty="0">
              <a:cs typeface="+mn-ea"/>
              <a:sym typeface="+mn-lt"/>
            </a:endParaRPr>
          </a:p>
          <a:p>
            <a:pPr>
              <a:lnSpc>
                <a:spcPct val="130000"/>
              </a:lnSpc>
            </a:pPr>
            <a:r>
              <a:rPr lang="zh-CN" altLang="en-US" sz="1600" dirty="0">
                <a:cs typeface="+mn-ea"/>
                <a:sym typeface="+mn-lt"/>
              </a:rPr>
              <a:t>莫辞盏酒十分劝，只恐风花一片红。</a:t>
            </a:r>
            <a:endParaRPr lang="zh-CN" altLang="en-US" sz="1600" dirty="0">
              <a:cs typeface="+mn-ea"/>
              <a:sym typeface="+mn-lt"/>
            </a:endParaRPr>
          </a:p>
          <a:p>
            <a:pPr>
              <a:lnSpc>
                <a:spcPct val="130000"/>
              </a:lnSpc>
            </a:pPr>
            <a:r>
              <a:rPr lang="zh-CN" altLang="en-US" sz="1600" dirty="0">
                <a:cs typeface="+mn-ea"/>
                <a:sym typeface="+mn-lt"/>
              </a:rPr>
              <a:t>况是清明好天气，不妨游衍莫忘归。</a:t>
            </a:r>
            <a:endParaRPr lang="en-US" altLang="zh-CN" sz="1600" dirty="0">
              <a:cs typeface="+mn-ea"/>
              <a:sym typeface="+mn-lt"/>
            </a:endParaRPr>
          </a:p>
          <a:p>
            <a:pPr>
              <a:lnSpc>
                <a:spcPct val="130000"/>
              </a:lnSpc>
            </a:pPr>
            <a:endParaRPr lang="zh-CN" altLang="en-US" sz="1600" dirty="0">
              <a:cs typeface="+mn-ea"/>
              <a:sym typeface="+mn-lt"/>
            </a:endParaRPr>
          </a:p>
          <a:p>
            <a:pPr>
              <a:lnSpc>
                <a:spcPct val="130000"/>
              </a:lnSpc>
            </a:pPr>
            <a:r>
              <a:rPr lang="en-US" altLang="zh-CN" sz="1600" b="1" dirty="0">
                <a:cs typeface="+mn-ea"/>
                <a:sym typeface="+mn-lt"/>
              </a:rPr>
              <a:t>《</a:t>
            </a:r>
            <a:r>
              <a:rPr lang="zh-CN" altLang="en-US" sz="1600" b="1" dirty="0">
                <a:cs typeface="+mn-ea"/>
                <a:sym typeface="+mn-lt"/>
              </a:rPr>
              <a:t>送陈秀才还沙上省墓</a:t>
            </a:r>
            <a:r>
              <a:rPr lang="en-US" altLang="zh-CN" sz="1600" b="1" dirty="0">
                <a:cs typeface="+mn-ea"/>
                <a:sym typeface="+mn-lt"/>
              </a:rPr>
              <a:t>》</a:t>
            </a:r>
            <a:r>
              <a:rPr lang="zh-CN" altLang="en-US" sz="1600" b="1" dirty="0">
                <a:cs typeface="+mn-ea"/>
                <a:sym typeface="+mn-lt"/>
              </a:rPr>
              <a:t>（明）高启</a:t>
            </a:r>
            <a:endParaRPr lang="zh-CN" altLang="en-US" sz="1600" b="1" dirty="0">
              <a:cs typeface="+mn-ea"/>
              <a:sym typeface="+mn-lt"/>
            </a:endParaRPr>
          </a:p>
          <a:p>
            <a:pPr>
              <a:lnSpc>
                <a:spcPct val="130000"/>
              </a:lnSpc>
            </a:pPr>
            <a:r>
              <a:rPr lang="zh-CN" altLang="en-US" sz="1600" dirty="0">
                <a:cs typeface="+mn-ea"/>
                <a:sym typeface="+mn-lt"/>
              </a:rPr>
              <a:t>满衣血泪与尘埃，乱后还乡亦可哀。</a:t>
            </a:r>
            <a:endParaRPr lang="zh-CN" altLang="en-US" sz="1600" dirty="0">
              <a:cs typeface="+mn-ea"/>
              <a:sym typeface="+mn-lt"/>
            </a:endParaRPr>
          </a:p>
          <a:p>
            <a:pPr>
              <a:lnSpc>
                <a:spcPct val="130000"/>
              </a:lnSpc>
            </a:pPr>
            <a:r>
              <a:rPr lang="zh-CN" altLang="en-US" sz="1600" dirty="0">
                <a:cs typeface="+mn-ea"/>
                <a:sym typeface="+mn-lt"/>
              </a:rPr>
              <a:t>风雨梨花寒食过，几家坟上子孙来？</a:t>
            </a:r>
            <a:endParaRPr lang="en-US" altLang="zh-CN" sz="1600" dirty="0">
              <a:cs typeface="+mn-ea"/>
              <a:sym typeface="+mn-lt"/>
            </a:endParaRPr>
          </a:p>
          <a:p>
            <a:pPr>
              <a:lnSpc>
                <a:spcPct val="130000"/>
              </a:lnSpc>
            </a:pPr>
            <a:endParaRPr lang="zh-CN" altLang="en-US" sz="1600" dirty="0">
              <a:cs typeface="+mn-ea"/>
              <a:sym typeface="+mn-lt"/>
            </a:endParaRPr>
          </a:p>
          <a:p>
            <a:pPr>
              <a:lnSpc>
                <a:spcPct val="130000"/>
              </a:lnSpc>
            </a:pPr>
            <a:r>
              <a:rPr lang="en-US" altLang="zh-CN" sz="1600" b="1" dirty="0">
                <a:cs typeface="+mn-ea"/>
                <a:sym typeface="+mn-lt"/>
              </a:rPr>
              <a:t>《</a:t>
            </a:r>
            <a:r>
              <a:rPr lang="zh-CN" altLang="en-US" sz="1600" b="1" dirty="0">
                <a:cs typeface="+mn-ea"/>
                <a:sym typeface="+mn-lt"/>
              </a:rPr>
              <a:t>清江引 清明日出游</a:t>
            </a:r>
            <a:r>
              <a:rPr lang="en-US" altLang="zh-CN" sz="1600" b="1" dirty="0">
                <a:cs typeface="+mn-ea"/>
                <a:sym typeface="+mn-lt"/>
              </a:rPr>
              <a:t>》</a:t>
            </a:r>
            <a:r>
              <a:rPr lang="zh-CN" altLang="en-US" sz="1600" b="1" dirty="0">
                <a:cs typeface="+mn-ea"/>
                <a:sym typeface="+mn-lt"/>
              </a:rPr>
              <a:t>（明）王磐</a:t>
            </a:r>
            <a:endParaRPr lang="zh-CN" altLang="en-US" sz="1600" b="1" dirty="0">
              <a:cs typeface="+mn-ea"/>
              <a:sym typeface="+mn-lt"/>
            </a:endParaRPr>
          </a:p>
          <a:p>
            <a:pPr>
              <a:lnSpc>
                <a:spcPct val="130000"/>
              </a:lnSpc>
            </a:pPr>
            <a:r>
              <a:rPr lang="zh-CN" altLang="en-US" sz="1600" dirty="0">
                <a:cs typeface="+mn-ea"/>
                <a:sym typeface="+mn-lt"/>
              </a:rPr>
              <a:t>问西楼禁烟何处好？绿野晴天道。</a:t>
            </a:r>
            <a:endParaRPr lang="zh-CN" altLang="en-US" sz="1600" dirty="0">
              <a:cs typeface="+mn-ea"/>
              <a:sym typeface="+mn-lt"/>
            </a:endParaRPr>
          </a:p>
          <a:p>
            <a:pPr>
              <a:lnSpc>
                <a:spcPct val="130000"/>
              </a:lnSpc>
            </a:pPr>
            <a:r>
              <a:rPr lang="zh-CN" altLang="en-US" sz="1600" dirty="0">
                <a:cs typeface="+mn-ea"/>
                <a:sym typeface="+mn-lt"/>
              </a:rPr>
              <a:t>马穿杨柳嘶，人倚秋千笑，探莺花总教春醉倒。</a:t>
            </a:r>
            <a:endParaRPr lang="zh-CN" altLang="en-US" sz="1600" dirty="0">
              <a:cs typeface="+mn-ea"/>
              <a:sym typeface="+mn-lt"/>
            </a:endParaRPr>
          </a:p>
        </p:txBody>
      </p:sp>
      <p:pic>
        <p:nvPicPr>
          <p:cNvPr id="2" name="图片 1"/>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a:xfrm flipH="1">
            <a:off x="175133" y="810142"/>
            <a:ext cx="6047858" cy="604785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prestig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36000"/>
            <a:lum/>
          </a:blip>
          <a:srcRect/>
          <a:stretch>
            <a:fillRect/>
          </a:stretch>
        </a:blipFill>
        <a:effectLst/>
      </p:bgPr>
    </p:bg>
    <p:spTree>
      <p:nvGrpSpPr>
        <p:cNvPr id="1" name=""/>
        <p:cNvGrpSpPr/>
        <p:nvPr/>
      </p:nvGrpSpPr>
      <p:grpSpPr>
        <a:xfrm>
          <a:off x="0" y="0"/>
          <a:ext cx="0" cy="0"/>
          <a:chOff x="0" y="0"/>
          <a:chExt cx="0" cy="0"/>
        </a:xfrm>
      </p:grpSpPr>
      <p:grpSp>
        <p:nvGrpSpPr>
          <p:cNvPr id="18" name="组合 17"/>
          <p:cNvGrpSpPr/>
          <p:nvPr/>
        </p:nvGrpSpPr>
        <p:grpSpPr>
          <a:xfrm>
            <a:off x="333805" y="4700511"/>
            <a:ext cx="11769062" cy="2518694"/>
            <a:chOff x="-478046" y="4885815"/>
            <a:chExt cx="11769062" cy="2518694"/>
          </a:xfrm>
        </p:grpSpPr>
        <p:pic>
          <p:nvPicPr>
            <p:cNvPr id="16"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046" y="4885815"/>
              <a:ext cx="4657672" cy="2328836"/>
            </a:xfrm>
            <a:prstGeom prst="rect">
              <a:avLst/>
            </a:prstGeom>
          </p:spPr>
        </p:pic>
        <p:pic>
          <p:nvPicPr>
            <p:cNvPr id="17" name="图片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3344" y="5075673"/>
              <a:ext cx="4657672" cy="2328836"/>
            </a:xfrm>
            <a:prstGeom prst="rect">
              <a:avLst/>
            </a:prstGeom>
          </p:spPr>
        </p:pic>
      </p:grpSp>
      <p:pic>
        <p:nvPicPr>
          <p:cNvPr id="28" name="图片 27"/>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a:xfrm>
            <a:off x="5475032" y="797585"/>
            <a:ext cx="5715583" cy="5715583"/>
          </a:xfrm>
          <a:prstGeom prst="rect">
            <a:avLst/>
          </a:prstGeom>
        </p:spPr>
      </p:pic>
      <p:sp>
        <p:nvSpPr>
          <p:cNvPr id="20" name="矩形 19"/>
          <p:cNvSpPr/>
          <p:nvPr/>
        </p:nvSpPr>
        <p:spPr>
          <a:xfrm>
            <a:off x="1613064" y="1637387"/>
            <a:ext cx="4847049" cy="3583225"/>
          </a:xfrm>
          <a:prstGeom prst="rect">
            <a:avLst/>
          </a:prstGeom>
        </p:spPr>
        <p:txBody>
          <a:bodyPr wrap="square">
            <a:spAutoFit/>
          </a:bodyPr>
          <a:lstStyle/>
          <a:p>
            <a:pPr>
              <a:lnSpc>
                <a:spcPct val="130000"/>
              </a:lnSpc>
            </a:pPr>
            <a:r>
              <a:rPr lang="en-US" altLang="zh-CN" sz="1600" dirty="0">
                <a:cs typeface="+mn-ea"/>
                <a:sym typeface="+mn-lt"/>
              </a:rPr>
              <a:t>《</a:t>
            </a:r>
            <a:r>
              <a:rPr lang="zh-CN" altLang="en-US" sz="1600" dirty="0">
                <a:cs typeface="+mn-ea"/>
                <a:sym typeface="+mn-lt"/>
              </a:rPr>
              <a:t>清明</a:t>
            </a:r>
            <a:r>
              <a:rPr lang="en-US" altLang="zh-CN" sz="1600" dirty="0">
                <a:cs typeface="+mn-ea"/>
                <a:sym typeface="+mn-lt"/>
              </a:rPr>
              <a:t>》</a:t>
            </a:r>
            <a:r>
              <a:rPr lang="zh-CN" altLang="en-US" sz="1600" dirty="0">
                <a:cs typeface="+mn-ea"/>
                <a:sym typeface="+mn-lt"/>
              </a:rPr>
              <a:t>（唐）杜牧</a:t>
            </a:r>
            <a:endParaRPr lang="zh-CN" altLang="en-US" sz="1600" dirty="0">
              <a:cs typeface="+mn-ea"/>
              <a:sym typeface="+mn-lt"/>
            </a:endParaRPr>
          </a:p>
          <a:p>
            <a:pPr>
              <a:lnSpc>
                <a:spcPct val="130000"/>
              </a:lnSpc>
            </a:pPr>
            <a:r>
              <a:rPr lang="zh-CN" altLang="en-US" sz="1600" dirty="0">
                <a:cs typeface="+mn-ea"/>
                <a:sym typeface="+mn-lt"/>
              </a:rPr>
              <a:t>清明时节雨纷纷，路上行人欲断魂。</a:t>
            </a:r>
            <a:endParaRPr lang="zh-CN" altLang="en-US" sz="1600" dirty="0">
              <a:cs typeface="+mn-ea"/>
              <a:sym typeface="+mn-lt"/>
            </a:endParaRPr>
          </a:p>
          <a:p>
            <a:pPr>
              <a:lnSpc>
                <a:spcPct val="130000"/>
              </a:lnSpc>
            </a:pPr>
            <a:r>
              <a:rPr lang="zh-CN" altLang="en-US" sz="1600" dirty="0">
                <a:cs typeface="+mn-ea"/>
                <a:sym typeface="+mn-lt"/>
              </a:rPr>
              <a:t>借问酒家何处有，牧童遥指杏花村。</a:t>
            </a:r>
            <a:endParaRPr lang="en-US" altLang="zh-CN" sz="1600" dirty="0">
              <a:cs typeface="+mn-ea"/>
              <a:sym typeface="+mn-lt"/>
            </a:endParaRPr>
          </a:p>
          <a:p>
            <a:pPr>
              <a:lnSpc>
                <a:spcPct val="130000"/>
              </a:lnSpc>
            </a:pPr>
            <a:endParaRPr lang="zh-CN" altLang="en-US" sz="1600" dirty="0">
              <a:cs typeface="+mn-ea"/>
              <a:sym typeface="+mn-lt"/>
            </a:endParaRPr>
          </a:p>
          <a:p>
            <a:pPr>
              <a:lnSpc>
                <a:spcPct val="130000"/>
              </a:lnSpc>
            </a:pPr>
            <a:r>
              <a:rPr lang="en-US" altLang="zh-CN" sz="1600" dirty="0">
                <a:cs typeface="+mn-ea"/>
                <a:sym typeface="+mn-lt"/>
              </a:rPr>
              <a:t>《</a:t>
            </a:r>
            <a:r>
              <a:rPr lang="zh-CN" altLang="en-US" sz="1600" dirty="0">
                <a:cs typeface="+mn-ea"/>
                <a:sym typeface="+mn-lt"/>
              </a:rPr>
              <a:t>清明日</a:t>
            </a:r>
            <a:r>
              <a:rPr lang="en-US" altLang="zh-CN" sz="1600" dirty="0">
                <a:cs typeface="+mn-ea"/>
                <a:sym typeface="+mn-lt"/>
              </a:rPr>
              <a:t>》</a:t>
            </a:r>
            <a:r>
              <a:rPr lang="zh-CN" altLang="en-US" sz="1600" dirty="0">
                <a:cs typeface="+mn-ea"/>
                <a:sym typeface="+mn-lt"/>
              </a:rPr>
              <a:t>左河水</a:t>
            </a:r>
            <a:endParaRPr lang="zh-CN" altLang="en-US" sz="1600" dirty="0">
              <a:cs typeface="+mn-ea"/>
              <a:sym typeface="+mn-lt"/>
            </a:endParaRPr>
          </a:p>
          <a:p>
            <a:pPr>
              <a:lnSpc>
                <a:spcPct val="130000"/>
              </a:lnSpc>
            </a:pPr>
            <a:r>
              <a:rPr lang="zh-CN" altLang="en-US" sz="1600" dirty="0">
                <a:cs typeface="+mn-ea"/>
                <a:sym typeface="+mn-lt"/>
              </a:rPr>
              <a:t>年欢未尽又清明，雨燕声咽柳失魂。</a:t>
            </a:r>
            <a:endParaRPr lang="zh-CN" altLang="en-US" sz="1600" dirty="0">
              <a:cs typeface="+mn-ea"/>
              <a:sym typeface="+mn-lt"/>
            </a:endParaRPr>
          </a:p>
          <a:p>
            <a:pPr>
              <a:lnSpc>
                <a:spcPct val="130000"/>
              </a:lnSpc>
            </a:pPr>
            <a:r>
              <a:rPr lang="zh-CN" altLang="en-US" sz="1600" dirty="0">
                <a:cs typeface="+mn-ea"/>
                <a:sym typeface="+mn-lt"/>
              </a:rPr>
              <a:t>寂静青山人陡涌，冥钱纸烛祭先陵。</a:t>
            </a:r>
            <a:endParaRPr lang="en-US" altLang="zh-CN" sz="1600" dirty="0">
              <a:cs typeface="+mn-ea"/>
              <a:sym typeface="+mn-lt"/>
            </a:endParaRPr>
          </a:p>
          <a:p>
            <a:pPr>
              <a:lnSpc>
                <a:spcPct val="130000"/>
              </a:lnSpc>
            </a:pPr>
            <a:endParaRPr lang="zh-CN" altLang="en-US" sz="1600" dirty="0">
              <a:cs typeface="+mn-ea"/>
              <a:sym typeface="+mn-lt"/>
            </a:endParaRPr>
          </a:p>
          <a:p>
            <a:pPr>
              <a:lnSpc>
                <a:spcPct val="130000"/>
              </a:lnSpc>
            </a:pPr>
            <a:r>
              <a:rPr lang="en-US" altLang="zh-CN" sz="1600" dirty="0">
                <a:cs typeface="+mn-ea"/>
                <a:sym typeface="+mn-lt"/>
              </a:rPr>
              <a:t>《 </a:t>
            </a:r>
            <a:r>
              <a:rPr lang="zh-CN" altLang="en-US" sz="1600" dirty="0">
                <a:cs typeface="+mn-ea"/>
                <a:sym typeface="+mn-lt"/>
              </a:rPr>
              <a:t>清明</a:t>
            </a:r>
            <a:r>
              <a:rPr lang="en-US" altLang="zh-CN" sz="1600" dirty="0">
                <a:cs typeface="+mn-ea"/>
                <a:sym typeface="+mn-lt"/>
              </a:rPr>
              <a:t>》</a:t>
            </a:r>
            <a:r>
              <a:rPr lang="zh-CN" altLang="en-US" sz="1600" dirty="0">
                <a:cs typeface="+mn-ea"/>
                <a:sym typeface="+mn-lt"/>
              </a:rPr>
              <a:t>左河水</a:t>
            </a:r>
            <a:endParaRPr lang="zh-CN" altLang="en-US" sz="1600" dirty="0">
              <a:cs typeface="+mn-ea"/>
              <a:sym typeface="+mn-lt"/>
            </a:endParaRPr>
          </a:p>
          <a:p>
            <a:pPr>
              <a:lnSpc>
                <a:spcPct val="130000"/>
              </a:lnSpc>
            </a:pPr>
            <a:r>
              <a:rPr lang="zh-CN" altLang="en-US" sz="1600" dirty="0">
                <a:cs typeface="+mn-ea"/>
                <a:sym typeface="+mn-lt"/>
              </a:rPr>
              <a:t>柳垂阡陌雨沉沉，千里子孙赶上坟。</a:t>
            </a:r>
            <a:endParaRPr lang="zh-CN" altLang="en-US" sz="1600" dirty="0">
              <a:cs typeface="+mn-ea"/>
              <a:sym typeface="+mn-lt"/>
            </a:endParaRPr>
          </a:p>
          <a:p>
            <a:pPr>
              <a:lnSpc>
                <a:spcPct val="130000"/>
              </a:lnSpc>
            </a:pPr>
            <a:r>
              <a:rPr lang="zh-CN" altLang="en-US" sz="1600" dirty="0">
                <a:cs typeface="+mn-ea"/>
                <a:sym typeface="+mn-lt"/>
              </a:rPr>
              <a:t>处处青山烟雾起，焚香祭拜悼先人。</a:t>
            </a:r>
            <a:endParaRPr lang="zh-CN" altLang="en-US" sz="1600" dirty="0">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3000">
        <p15:prstTrans prst="prestig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49512"/>
            <a:ext cx="12192000" cy="6907512"/>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6639" y="1173991"/>
            <a:ext cx="7988436" cy="2316816"/>
          </a:xfrm>
          <a:prstGeom prst="rect">
            <a:avLst/>
          </a:prstGeom>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281" y="2805170"/>
            <a:ext cx="1195388" cy="1030653"/>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5999" y="1173991"/>
            <a:ext cx="309715" cy="91548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path" presetSubtype="0" accel="50000" decel="50000" fill="hold" nodeType="clickEffect">
                                  <p:stCondLst>
                                    <p:cond delay="0"/>
                                  </p:stCondLst>
                                  <p:childTnLst>
                                    <p:animMotion origin="layout" path="M -2.08333E-6 -4.44444E-6 L -0.05807 0.02246 C -0.07018 0.02755 -0.08828 0.03056 -0.10729 0.03056 C -0.1289 0.03056 -0.14622 0.02755 -0.15833 0.02246 L -0.21614 -4.44444E-6 " pathEditMode="relative" rAng="0" ptsTypes="AAAAA">
                                      <p:cBhvr>
                                        <p:cTn id="13" dur="2000" fill="hold"/>
                                        <p:tgtEl>
                                          <p:spTgt spid="9"/>
                                        </p:tgtEl>
                                        <p:attrNameLst>
                                          <p:attrName>ppt_x</p:attrName>
                                          <p:attrName>ppt_y</p:attrName>
                                        </p:attrNameLst>
                                      </p:cBhvr>
                                      <p:rCtr x="-10807" y="1528"/>
                                    </p:animMotion>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2000"/>
                                        <p:tgtEl>
                                          <p:spTgt spid="11"/>
                                        </p:tgtEl>
                                      </p:cBhvr>
                                    </p:animEffect>
                                    <p:anim calcmode="lin" valueType="num">
                                      <p:cBhvr>
                                        <p:cTn id="19" dur="2000" fill="hold"/>
                                        <p:tgtEl>
                                          <p:spTgt spid="11"/>
                                        </p:tgtEl>
                                        <p:attrNameLst>
                                          <p:attrName>ppt_w</p:attrName>
                                        </p:attrNameLst>
                                      </p:cBhvr>
                                      <p:tavLst>
                                        <p:tav tm="0" fmla="#ppt_w*sin(2.5*pi*$)">
                                          <p:val>
                                            <p:fltVal val="0"/>
                                          </p:val>
                                        </p:tav>
                                        <p:tav tm="100000">
                                          <p:val>
                                            <p:fltVal val="1"/>
                                          </p:val>
                                        </p:tav>
                                      </p:tavLst>
                                    </p:anim>
                                    <p:anim calcmode="lin" valueType="num">
                                      <p:cBhvr>
                                        <p:cTn id="20" dur="2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49512"/>
            <a:ext cx="12192000" cy="6907512"/>
          </a:xfrm>
          <a:prstGeom prst="rect">
            <a:avLst/>
          </a:prstGeom>
        </p:spPr>
      </p:pic>
      <p:sp>
        <p:nvSpPr>
          <p:cNvPr id="15" name="TextBox 15"/>
          <p:cNvSpPr txBox="1"/>
          <p:nvPr/>
        </p:nvSpPr>
        <p:spPr>
          <a:xfrm>
            <a:off x="3159698" y="1845598"/>
            <a:ext cx="6849920" cy="1282274"/>
          </a:xfrm>
          <a:prstGeom prst="rect">
            <a:avLst/>
          </a:prstGeom>
          <a:noFill/>
        </p:spPr>
        <p:txBody>
          <a:bodyPr wrap="square" rtlCol="0">
            <a:spAutoFit/>
          </a:bodyPr>
          <a:lstStyle/>
          <a:p>
            <a:pPr>
              <a:lnSpc>
                <a:spcPct val="130000"/>
              </a:lnSpc>
            </a:pPr>
            <a:r>
              <a:rPr lang="zh-CN" altLang="en-US" sz="6600" b="1" dirty="0">
                <a:solidFill>
                  <a:schemeClr val="tx1">
                    <a:lumMod val="85000"/>
                    <a:lumOff val="15000"/>
                  </a:schemeClr>
                </a:solidFill>
                <a:cs typeface="+mn-ea"/>
                <a:sym typeface="+mn-lt"/>
              </a:rPr>
              <a:t>清明节起源历史</a:t>
            </a:r>
            <a:endParaRPr lang="zh-CN" altLang="en-US" sz="6600" b="1" dirty="0">
              <a:solidFill>
                <a:schemeClr val="tx1">
                  <a:lumMod val="85000"/>
                  <a:lumOff val="15000"/>
                </a:schemeClr>
              </a:solidFill>
              <a:cs typeface="+mn-ea"/>
              <a:sym typeface="+mn-lt"/>
            </a:endParaRPr>
          </a:p>
        </p:txBody>
      </p:sp>
      <p:cxnSp>
        <p:nvCxnSpPr>
          <p:cNvPr id="21" name="直接连接符 20"/>
          <p:cNvCxnSpPr/>
          <p:nvPr/>
        </p:nvCxnSpPr>
        <p:spPr>
          <a:xfrm>
            <a:off x="3324402" y="3153228"/>
            <a:ext cx="5793740" cy="0"/>
          </a:xfrm>
          <a:prstGeom prst="line">
            <a:avLst/>
          </a:prstGeom>
          <a:ln>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sp>
        <p:nvSpPr>
          <p:cNvPr id="12" name="TextBox 15"/>
          <p:cNvSpPr txBox="1"/>
          <p:nvPr/>
        </p:nvSpPr>
        <p:spPr>
          <a:xfrm>
            <a:off x="2671040" y="1037474"/>
            <a:ext cx="6849920" cy="957763"/>
          </a:xfrm>
          <a:prstGeom prst="rect">
            <a:avLst/>
          </a:prstGeom>
          <a:noFill/>
        </p:spPr>
        <p:txBody>
          <a:bodyPr wrap="square" rtlCol="0">
            <a:spAutoFit/>
          </a:bodyPr>
          <a:lstStyle/>
          <a:p>
            <a:pPr algn="ctr">
              <a:lnSpc>
                <a:spcPct val="130000"/>
              </a:lnSpc>
            </a:pPr>
            <a:r>
              <a:rPr lang="zh-CN" altLang="en-US" sz="4800" b="1" dirty="0">
                <a:solidFill>
                  <a:schemeClr val="tx1">
                    <a:lumMod val="85000"/>
                    <a:lumOff val="15000"/>
                  </a:schemeClr>
                </a:solidFill>
                <a:cs typeface="+mn-ea"/>
                <a:sym typeface="+mn-lt"/>
              </a:rPr>
              <a:t>第一章</a:t>
            </a:r>
            <a:endParaRPr lang="zh-CN" altLang="en-US" sz="4800" b="1" dirty="0">
              <a:solidFill>
                <a:schemeClr val="tx1">
                  <a:lumMod val="85000"/>
                  <a:lumOff val="15000"/>
                </a:schemeClr>
              </a:solidFill>
              <a:cs typeface="+mn-ea"/>
              <a:sym typeface="+mn-lt"/>
            </a:endParaRPr>
          </a:p>
        </p:txBody>
      </p:sp>
    </p:spTree>
  </p:cSld>
  <p:clrMapOvr>
    <a:masterClrMapping/>
  </p:clrMapOvr>
  <p:transition spd="slow" advTm="3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DF6F7"/>
        </a:solidFill>
        <a:effectLst/>
      </p:bgPr>
    </p:bg>
    <p:spTree>
      <p:nvGrpSpPr>
        <p:cNvPr id="1" name=""/>
        <p:cNvGrpSpPr/>
        <p:nvPr/>
      </p:nvGrpSpPr>
      <p:grpSpPr>
        <a:xfrm>
          <a:off x="0" y="0"/>
          <a:ext cx="0" cy="0"/>
          <a:chOff x="0" y="0"/>
          <a:chExt cx="0" cy="0"/>
        </a:xfrm>
      </p:grpSpPr>
      <p:sp>
        <p:nvSpPr>
          <p:cNvPr id="27" name="矩形 26"/>
          <p:cNvSpPr/>
          <p:nvPr/>
        </p:nvSpPr>
        <p:spPr>
          <a:xfrm>
            <a:off x="5755050" y="2191764"/>
            <a:ext cx="5103450" cy="2492990"/>
          </a:xfrm>
          <a:prstGeom prst="rect">
            <a:avLst/>
          </a:prstGeom>
        </p:spPr>
        <p:txBody>
          <a:bodyPr wrap="square">
            <a:spAutoFit/>
          </a:bodyPr>
          <a:lstStyle/>
          <a:p>
            <a:pPr>
              <a:lnSpc>
                <a:spcPct val="130000"/>
              </a:lnSpc>
            </a:pPr>
            <a:r>
              <a:rPr lang="zh-CN" altLang="en-US" sz="2000" dirty="0">
                <a:cs typeface="+mn-ea"/>
                <a:sym typeface="+mn-lt"/>
              </a:rPr>
              <a:t>清明节，中国“时年八节”之一，在仲春与暮春之交，即冬至后的第</a:t>
            </a:r>
            <a:r>
              <a:rPr lang="en-US" altLang="zh-CN" sz="2000" dirty="0">
                <a:cs typeface="+mn-ea"/>
                <a:sym typeface="+mn-lt"/>
              </a:rPr>
              <a:t>108</a:t>
            </a:r>
            <a:r>
              <a:rPr lang="zh-CN" altLang="en-US" sz="2000" dirty="0">
                <a:cs typeface="+mn-ea"/>
                <a:sym typeface="+mn-lt"/>
              </a:rPr>
              <a:t>天，通常为</a:t>
            </a:r>
            <a:r>
              <a:rPr lang="en-US" altLang="zh-CN" sz="2000" dirty="0">
                <a:cs typeface="+mn-ea"/>
                <a:sym typeface="+mn-lt"/>
              </a:rPr>
              <a:t>4</a:t>
            </a:r>
            <a:r>
              <a:rPr lang="zh-CN" altLang="en-US" sz="2000" dirty="0">
                <a:cs typeface="+mn-ea"/>
                <a:sym typeface="+mn-lt"/>
              </a:rPr>
              <a:t>月</a:t>
            </a:r>
            <a:r>
              <a:rPr lang="en-US" altLang="zh-CN" sz="2000" dirty="0">
                <a:cs typeface="+mn-ea"/>
                <a:sym typeface="+mn-lt"/>
              </a:rPr>
              <a:t>4</a:t>
            </a:r>
            <a:r>
              <a:rPr lang="zh-CN" altLang="en-US" sz="2000" dirty="0">
                <a:cs typeface="+mn-ea"/>
                <a:sym typeface="+mn-lt"/>
              </a:rPr>
              <a:t>日</a:t>
            </a:r>
            <a:r>
              <a:rPr lang="en-US" altLang="zh-CN" sz="2000" dirty="0">
                <a:cs typeface="+mn-ea"/>
                <a:sym typeface="+mn-lt"/>
              </a:rPr>
              <a:t>—6</a:t>
            </a:r>
            <a:r>
              <a:rPr lang="zh-CN" altLang="en-US" sz="2000" dirty="0">
                <a:cs typeface="+mn-ea"/>
                <a:sym typeface="+mn-lt"/>
              </a:rPr>
              <a:t>日之中的一天，是祭祖和扫墓的日子，为中国传统节日。自</a:t>
            </a:r>
            <a:r>
              <a:rPr lang="en-US" altLang="zh-CN" sz="2000" dirty="0">
                <a:cs typeface="+mn-ea"/>
                <a:sym typeface="+mn-lt"/>
              </a:rPr>
              <a:t>2008</a:t>
            </a:r>
            <a:r>
              <a:rPr lang="zh-CN" altLang="en-US" sz="2000" dirty="0">
                <a:cs typeface="+mn-ea"/>
                <a:sym typeface="+mn-lt"/>
              </a:rPr>
              <a:t>年起，清明节与端午节、中秋节一样成为国家法定假日后，也成了一年中重要的“小长假”</a:t>
            </a:r>
            <a:endParaRPr lang="zh-CN" altLang="en-US" sz="2000" b="0" i="0" dirty="0">
              <a:effectLst/>
              <a:cs typeface="+mn-ea"/>
              <a:sym typeface="+mn-lt"/>
            </a:endParaRPr>
          </a:p>
        </p:txBody>
      </p:sp>
      <p:pic>
        <p:nvPicPr>
          <p:cNvPr id="44" name="内容占位符 64"/>
          <p:cNvPicPr>
            <a:picLocks noGrp="1" noChangeAspect="1"/>
          </p:cNvPicPr>
          <p:nvPr/>
        </p:nvPicPr>
        <p:blipFill>
          <a:blip r:embed="rId1" cstate="hqprint">
            <a:extLst>
              <a:ext uri="{28A0092B-C50C-407E-A947-70E740481C1C}">
                <a14:useLocalDpi xmlns:a14="http://schemas.microsoft.com/office/drawing/2010/main" val="0"/>
              </a:ext>
            </a:extLst>
          </a:blip>
          <a:srcRect/>
          <a:stretch>
            <a:fillRect/>
          </a:stretch>
        </p:blipFill>
        <p:spPr>
          <a:xfrm>
            <a:off x="605700" y="1084875"/>
            <a:ext cx="4688250" cy="4688250"/>
          </a:xfrm>
          <a:prstGeom prst="rect">
            <a:avLst/>
          </a:prstGeom>
          <a:ln>
            <a:noFill/>
          </a:ln>
        </p:spPr>
      </p:pic>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7"/>
                                        </p:tgtEl>
                                        <p:attrNameLst>
                                          <p:attrName>ppt_y</p:attrName>
                                        </p:attrNameLst>
                                      </p:cBhvr>
                                      <p:tavLst>
                                        <p:tav tm="0">
                                          <p:val>
                                            <p:strVal val="#ppt_y"/>
                                          </p:val>
                                        </p:tav>
                                        <p:tav tm="100000">
                                          <p:val>
                                            <p:strVal val="#ppt_y"/>
                                          </p:val>
                                        </p:tav>
                                      </p:tavLst>
                                    </p:anim>
                                    <p:anim calcmode="lin" valueType="num">
                                      <p:cBhvr>
                                        <p:cTn id="9"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7"/>
                                        </p:tgtEl>
                                      </p:cBhvr>
                                    </p:animEffect>
                                  </p:childTnLst>
                                </p:cTn>
                              </p:par>
                            </p:childTnLst>
                          </p:cTn>
                        </p:par>
                        <p:par>
                          <p:cTn id="12" fill="hold">
                            <p:stCondLst>
                              <p:cond delay="6150"/>
                            </p:stCondLst>
                            <p:childTnLst>
                              <p:par>
                                <p:cTn id="13" presetID="53" presetClass="entr" presetSubtype="16"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p:cTn id="15" dur="500" fill="hold"/>
                                        <p:tgtEl>
                                          <p:spTgt spid="44"/>
                                        </p:tgtEl>
                                        <p:attrNameLst>
                                          <p:attrName>ppt_w</p:attrName>
                                        </p:attrNameLst>
                                      </p:cBhvr>
                                      <p:tavLst>
                                        <p:tav tm="0">
                                          <p:val>
                                            <p:fltVal val="0"/>
                                          </p:val>
                                        </p:tav>
                                        <p:tav tm="100000">
                                          <p:val>
                                            <p:strVal val="#ppt_w"/>
                                          </p:val>
                                        </p:tav>
                                      </p:tavLst>
                                    </p:anim>
                                    <p:anim calcmode="lin" valueType="num">
                                      <p:cBhvr>
                                        <p:cTn id="16" dur="500" fill="hold"/>
                                        <p:tgtEl>
                                          <p:spTgt spid="44"/>
                                        </p:tgtEl>
                                        <p:attrNameLst>
                                          <p:attrName>ppt_h</p:attrName>
                                        </p:attrNameLst>
                                      </p:cBhvr>
                                      <p:tavLst>
                                        <p:tav tm="0">
                                          <p:val>
                                            <p:fltVal val="0"/>
                                          </p:val>
                                        </p:tav>
                                        <p:tav tm="100000">
                                          <p:val>
                                            <p:strVal val="#ppt_h"/>
                                          </p:val>
                                        </p:tav>
                                      </p:tavLst>
                                    </p:anim>
                                    <p:animEffect transition="in" filter="fade">
                                      <p:cBhvr>
                                        <p:cTn id="1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36000"/>
            <a:lum/>
          </a:blip>
          <a:srcRect/>
          <a:stretch>
            <a:fillRect/>
          </a:stretch>
        </a:blipFill>
        <a:effectLst/>
      </p:bgPr>
    </p:bg>
    <p:spTree>
      <p:nvGrpSpPr>
        <p:cNvPr id="1" name=""/>
        <p:cNvGrpSpPr/>
        <p:nvPr/>
      </p:nvGrpSpPr>
      <p:grpSpPr>
        <a:xfrm>
          <a:off x="0" y="0"/>
          <a:ext cx="0" cy="0"/>
          <a:chOff x="0" y="0"/>
          <a:chExt cx="0" cy="0"/>
        </a:xfrm>
      </p:grpSpPr>
      <p:grpSp>
        <p:nvGrpSpPr>
          <p:cNvPr id="18" name="组合 17"/>
          <p:cNvGrpSpPr/>
          <p:nvPr/>
        </p:nvGrpSpPr>
        <p:grpSpPr>
          <a:xfrm>
            <a:off x="333805" y="4700511"/>
            <a:ext cx="11769062" cy="2518694"/>
            <a:chOff x="-478046" y="4885815"/>
            <a:chExt cx="11769062" cy="2518694"/>
          </a:xfrm>
        </p:grpSpPr>
        <p:pic>
          <p:nvPicPr>
            <p:cNvPr id="16"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046" y="4885815"/>
              <a:ext cx="4657672" cy="2328836"/>
            </a:xfrm>
            <a:prstGeom prst="rect">
              <a:avLst/>
            </a:prstGeom>
          </p:spPr>
        </p:pic>
        <p:pic>
          <p:nvPicPr>
            <p:cNvPr id="17" name="图片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3344" y="5075673"/>
              <a:ext cx="4657672" cy="2328836"/>
            </a:xfrm>
            <a:prstGeom prst="rect">
              <a:avLst/>
            </a:prstGeom>
          </p:spPr>
        </p:pic>
      </p:grpSp>
      <p:sp>
        <p:nvSpPr>
          <p:cNvPr id="19" name="矩形 18"/>
          <p:cNvSpPr/>
          <p:nvPr/>
        </p:nvSpPr>
        <p:spPr>
          <a:xfrm>
            <a:off x="1538727" y="1549614"/>
            <a:ext cx="9114545" cy="1452705"/>
          </a:xfrm>
          <a:prstGeom prst="rect">
            <a:avLst/>
          </a:prstGeom>
        </p:spPr>
        <p:txBody>
          <a:bodyPr wrap="square">
            <a:spAutoFit/>
          </a:bodyPr>
          <a:lstStyle/>
          <a:p>
            <a:pPr>
              <a:lnSpc>
                <a:spcPct val="130000"/>
              </a:lnSpc>
            </a:pPr>
            <a:r>
              <a:rPr lang="zh-CN" altLang="en-US" sz="1600" dirty="0">
                <a:cs typeface="+mn-ea"/>
                <a:sym typeface="+mn-lt"/>
              </a:rPr>
              <a:t>清明节是我国民间重要的传统节日，是重要的八个节日：</a:t>
            </a:r>
            <a:r>
              <a:rPr lang="zh-CN" altLang="en-US" b="1" dirty="0">
                <a:cs typeface="+mn-ea"/>
                <a:sym typeface="+mn-lt"/>
              </a:rPr>
              <a:t>上元、清明、立夏、端午、中元、中秋、冬至和除夕之一。</a:t>
            </a:r>
            <a:r>
              <a:rPr lang="zh-CN" altLang="en-US" sz="1600" dirty="0">
                <a:cs typeface="+mn-ea"/>
                <a:sym typeface="+mn-lt"/>
              </a:rPr>
              <a:t>一般是在 公历的四月五日</a:t>
            </a:r>
            <a:r>
              <a:rPr lang="en-US" altLang="zh-CN" sz="1600" dirty="0">
                <a:cs typeface="+mn-ea"/>
                <a:sym typeface="+mn-lt"/>
              </a:rPr>
              <a:t>,</a:t>
            </a:r>
            <a:r>
              <a:rPr lang="zh-CN" altLang="en-US" sz="1600" dirty="0">
                <a:cs typeface="+mn-ea"/>
                <a:sym typeface="+mn-lt"/>
              </a:rPr>
              <a:t>但其节期很长，有十日前八日后及十日前十日后两种说法</a:t>
            </a:r>
            <a:r>
              <a:rPr lang="en-US" altLang="zh-CN" sz="1600" dirty="0">
                <a:cs typeface="+mn-ea"/>
                <a:sym typeface="+mn-lt"/>
              </a:rPr>
              <a:t>,</a:t>
            </a:r>
            <a:r>
              <a:rPr lang="zh-CN" altLang="en-US" sz="1600" dirty="0">
                <a:cs typeface="+mn-ea"/>
                <a:sym typeface="+mn-lt"/>
              </a:rPr>
              <a:t>这近二十天内均属清明节。清明节的起源，据传始于古代帝王将相“墓祭”之礼，后来民间亦相仿效，于此日祭祖扫墓，历代沿袭而成为中华民族一种固定的风俗。</a:t>
            </a:r>
            <a:endParaRPr lang="zh-CN" altLang="en-US" sz="1600" dirty="0">
              <a:cs typeface="+mn-ea"/>
              <a:sym typeface="+mn-lt"/>
            </a:endParaRPr>
          </a:p>
        </p:txBody>
      </p:sp>
      <p:sp>
        <p:nvSpPr>
          <p:cNvPr id="20" name="矩形 19"/>
          <p:cNvSpPr/>
          <p:nvPr/>
        </p:nvSpPr>
        <p:spPr>
          <a:xfrm>
            <a:off x="1538727" y="3688887"/>
            <a:ext cx="5342856" cy="1692771"/>
          </a:xfrm>
          <a:prstGeom prst="rect">
            <a:avLst/>
          </a:prstGeom>
        </p:spPr>
        <p:txBody>
          <a:bodyPr wrap="square">
            <a:spAutoFit/>
          </a:bodyPr>
          <a:lstStyle/>
          <a:p>
            <a:pPr>
              <a:lnSpc>
                <a:spcPct val="130000"/>
              </a:lnSpc>
            </a:pPr>
            <a:r>
              <a:rPr lang="zh-CN" altLang="en-US" sz="1600" dirty="0">
                <a:cs typeface="+mn-ea"/>
                <a:sym typeface="+mn-lt"/>
              </a:rPr>
              <a:t>相传大禹治水后，人们就用“清明”之语庆贺水患已除，天下太平。此时春暖花开，万物复苏，天清地明，正是春游踏青的好时节。踏青早在唐代就已开始，历代承袭成为习惯。踏青除了欣赏大自然的湖光山色、春光美景之外，还开展各种文娱活动，增添生活情趣。</a:t>
            </a:r>
            <a:endParaRPr lang="zh-CN" altLang="en-US" sz="1600" dirty="0">
              <a:cs typeface="+mn-ea"/>
              <a:sym typeface="+mn-lt"/>
            </a:endParaRPr>
          </a:p>
        </p:txBody>
      </p:sp>
      <p:pic>
        <p:nvPicPr>
          <p:cNvPr id="23" name="图片 22"/>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a:xfrm>
            <a:off x="6850773" y="1859061"/>
            <a:ext cx="4748435" cy="47484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36000"/>
            <a:lum/>
          </a:blip>
          <a:srcRect/>
          <a:stretch>
            <a:fillRect/>
          </a:stretch>
        </a:blipFill>
        <a:effectLst/>
      </p:bgPr>
    </p:bg>
    <p:spTree>
      <p:nvGrpSpPr>
        <p:cNvPr id="1" name=""/>
        <p:cNvGrpSpPr/>
        <p:nvPr/>
      </p:nvGrpSpPr>
      <p:grpSpPr>
        <a:xfrm>
          <a:off x="0" y="0"/>
          <a:ext cx="0" cy="0"/>
          <a:chOff x="0" y="0"/>
          <a:chExt cx="0" cy="0"/>
        </a:xfrm>
      </p:grpSpPr>
      <p:grpSp>
        <p:nvGrpSpPr>
          <p:cNvPr id="18" name="组合 17"/>
          <p:cNvGrpSpPr/>
          <p:nvPr/>
        </p:nvGrpSpPr>
        <p:grpSpPr>
          <a:xfrm>
            <a:off x="333805" y="4700511"/>
            <a:ext cx="11769062" cy="2518694"/>
            <a:chOff x="-478046" y="4885815"/>
            <a:chExt cx="11769062" cy="2518694"/>
          </a:xfrm>
        </p:grpSpPr>
        <p:pic>
          <p:nvPicPr>
            <p:cNvPr id="16"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046" y="4885815"/>
              <a:ext cx="4657672" cy="2328836"/>
            </a:xfrm>
            <a:prstGeom prst="rect">
              <a:avLst/>
            </a:prstGeom>
          </p:spPr>
        </p:pic>
        <p:pic>
          <p:nvPicPr>
            <p:cNvPr id="17" name="图片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3344" y="5075673"/>
              <a:ext cx="4657672" cy="2328836"/>
            </a:xfrm>
            <a:prstGeom prst="rect">
              <a:avLst/>
            </a:prstGeom>
          </p:spPr>
        </p:pic>
      </p:grpSp>
      <p:sp>
        <p:nvSpPr>
          <p:cNvPr id="20" name="矩形 19"/>
          <p:cNvSpPr/>
          <p:nvPr/>
        </p:nvSpPr>
        <p:spPr>
          <a:xfrm>
            <a:off x="984872" y="1793456"/>
            <a:ext cx="6768478" cy="2893100"/>
          </a:xfrm>
          <a:prstGeom prst="rect">
            <a:avLst/>
          </a:prstGeom>
        </p:spPr>
        <p:txBody>
          <a:bodyPr wrap="square">
            <a:spAutoFit/>
          </a:bodyPr>
          <a:lstStyle/>
          <a:p>
            <a:pPr lvl="0" indent="317500" eaLnBrk="0" fontAlgn="base" hangingPunct="0">
              <a:lnSpc>
                <a:spcPct val="130000"/>
              </a:lnSpc>
              <a:spcBef>
                <a:spcPct val="0"/>
              </a:spcBef>
              <a:spcAft>
                <a:spcPct val="0"/>
              </a:spcAft>
            </a:pPr>
            <a:r>
              <a:rPr lang="zh-CN" altLang="en-US" sz="2000" dirty="0">
                <a:cs typeface="+mn-ea"/>
                <a:sym typeface="+mn-lt"/>
              </a:rPr>
              <a:t>中国汉族传统的清明节大约始于周朝，距今已有二千五百多年的历史。清明节的起源，据传始于古代帝王将相“墓祭”之礼，后来民间也仿效于此日祭祖扫墓，历代沿袭而成为中华民族一种固定的风俗。清明最早只是一种节气的名称，其变成纪念祖先的节日与寒食节的融入有关。相传春秋时期晋文公为纪念死于火中的忠臣介子推而将其忌日命为寒食节，其后一天定为“清明节”。</a:t>
            </a:r>
            <a:endParaRPr kumimoji="0" lang="zh-CN" altLang="zh-CN" sz="1600" b="0" i="0" u="none" strike="noStrike" cap="none" normalizeH="0" baseline="0" dirty="0">
              <a:ln>
                <a:noFill/>
              </a:ln>
              <a:effectLst/>
              <a:cs typeface="+mn-ea"/>
              <a:sym typeface="+mn-lt"/>
            </a:endParaRPr>
          </a:p>
        </p:txBody>
      </p:sp>
      <p:pic>
        <p:nvPicPr>
          <p:cNvPr id="5" name="图片 4"/>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a:xfrm>
            <a:off x="7020846" y="1217438"/>
            <a:ext cx="4837349" cy="483734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18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36000"/>
            <a:lum/>
          </a:blip>
          <a:srcRect/>
          <a:stretch>
            <a:fillRect/>
          </a:stretch>
        </a:blipFill>
        <a:effectLst/>
      </p:bgPr>
    </p:bg>
    <p:spTree>
      <p:nvGrpSpPr>
        <p:cNvPr id="1" name=""/>
        <p:cNvGrpSpPr/>
        <p:nvPr/>
      </p:nvGrpSpPr>
      <p:grpSpPr>
        <a:xfrm>
          <a:off x="0" y="0"/>
          <a:ext cx="0" cy="0"/>
          <a:chOff x="0" y="0"/>
          <a:chExt cx="0" cy="0"/>
        </a:xfrm>
      </p:grpSpPr>
      <p:grpSp>
        <p:nvGrpSpPr>
          <p:cNvPr id="18" name="组合 17"/>
          <p:cNvGrpSpPr/>
          <p:nvPr/>
        </p:nvGrpSpPr>
        <p:grpSpPr>
          <a:xfrm>
            <a:off x="333805" y="4700511"/>
            <a:ext cx="11769062" cy="2518694"/>
            <a:chOff x="-478046" y="4885815"/>
            <a:chExt cx="11769062" cy="2518694"/>
          </a:xfrm>
        </p:grpSpPr>
        <p:pic>
          <p:nvPicPr>
            <p:cNvPr id="16"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046" y="4885815"/>
              <a:ext cx="4657672" cy="2328836"/>
            </a:xfrm>
            <a:prstGeom prst="rect">
              <a:avLst/>
            </a:prstGeom>
          </p:spPr>
        </p:pic>
        <p:pic>
          <p:nvPicPr>
            <p:cNvPr id="17" name="图片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3344" y="5075673"/>
              <a:ext cx="4657672" cy="2328836"/>
            </a:xfrm>
            <a:prstGeom prst="rect">
              <a:avLst/>
            </a:prstGeom>
          </p:spPr>
        </p:pic>
      </p:grpSp>
      <p:sp>
        <p:nvSpPr>
          <p:cNvPr id="22" name="矩形 21"/>
          <p:cNvSpPr/>
          <p:nvPr/>
        </p:nvSpPr>
        <p:spPr>
          <a:xfrm>
            <a:off x="1114379" y="3810494"/>
            <a:ext cx="6943771" cy="1692771"/>
          </a:xfrm>
          <a:prstGeom prst="rect">
            <a:avLst/>
          </a:prstGeom>
        </p:spPr>
        <p:txBody>
          <a:bodyPr wrap="square">
            <a:spAutoFit/>
          </a:bodyPr>
          <a:lstStyle/>
          <a:p>
            <a:pPr>
              <a:lnSpc>
                <a:spcPct val="130000"/>
              </a:lnSpc>
            </a:pPr>
            <a:r>
              <a:rPr lang="zh-CN" altLang="zh-CN" sz="1600" dirty="0">
                <a:cs typeface="+mn-ea"/>
                <a:sym typeface="+mn-lt"/>
              </a:rPr>
              <a:t>农谚说 “清明前后，点瓜种豆”、“植树造林，莫过清明”，正是说的这个道理。东汉崔寔《四民月令》记载：“清明节，命蚕妾，治蚕室······”说的是这时开始准备养蚕。其中的“清明节”还只是一个节气</a:t>
            </a:r>
            <a:r>
              <a:rPr lang="zh-CN" altLang="en-US" sz="1600" dirty="0">
                <a:cs typeface="+mn-ea"/>
                <a:sym typeface="+mn-lt"/>
              </a:rPr>
              <a:t>，</a:t>
            </a:r>
            <a:r>
              <a:rPr lang="zh-CN" altLang="zh-CN" sz="1600" dirty="0">
                <a:cs typeface="+mn-ea"/>
                <a:sym typeface="+mn-lt"/>
              </a:rPr>
              <a:t>不是节日。</a:t>
            </a:r>
            <a:endParaRPr lang="zh-CN" altLang="zh-CN" sz="1600" dirty="0">
              <a:cs typeface="+mn-ea"/>
              <a:sym typeface="+mn-lt"/>
            </a:endParaRPr>
          </a:p>
          <a:p>
            <a:pPr>
              <a:lnSpc>
                <a:spcPct val="130000"/>
              </a:lnSpc>
            </a:pPr>
            <a:r>
              <a:rPr lang="zh-CN" altLang="zh-CN" sz="1600" dirty="0">
                <a:cs typeface="+mn-ea"/>
                <a:sym typeface="+mn-lt"/>
              </a:rPr>
              <a:t>清明节气在时间和天气物侯特点上为清明节俗的形成提供了重要条件，该节气被看作清明节的源流之一。</a:t>
            </a:r>
            <a:endParaRPr lang="zh-CN" altLang="zh-CN" sz="1600" dirty="0">
              <a:cs typeface="+mn-ea"/>
              <a:sym typeface="+mn-lt"/>
            </a:endParaRPr>
          </a:p>
        </p:txBody>
      </p:sp>
      <p:sp>
        <p:nvSpPr>
          <p:cNvPr id="24" name="矩形 23"/>
          <p:cNvSpPr/>
          <p:nvPr/>
        </p:nvSpPr>
        <p:spPr>
          <a:xfrm>
            <a:off x="1114379" y="1756714"/>
            <a:ext cx="6943771" cy="1372683"/>
          </a:xfrm>
          <a:prstGeom prst="rect">
            <a:avLst/>
          </a:prstGeom>
        </p:spPr>
        <p:txBody>
          <a:bodyPr wrap="square">
            <a:spAutoFit/>
          </a:bodyPr>
          <a:lstStyle/>
          <a:p>
            <a:pPr>
              <a:lnSpc>
                <a:spcPct val="130000"/>
              </a:lnSpc>
            </a:pPr>
            <a:r>
              <a:rPr lang="zh-CN" altLang="en-US" sz="1600" dirty="0">
                <a:cs typeface="+mn-ea"/>
                <a:sym typeface="+mn-lt"/>
              </a:rPr>
              <a:t>“清明节”的得名还源于我国农历</a:t>
            </a:r>
            <a:r>
              <a:rPr lang="en-US" altLang="zh-CN" sz="1600" dirty="0">
                <a:cs typeface="+mn-ea"/>
                <a:sym typeface="+mn-lt"/>
              </a:rPr>
              <a:t>24</a:t>
            </a:r>
            <a:r>
              <a:rPr lang="zh-CN" altLang="en-US" sz="1600" dirty="0">
                <a:cs typeface="+mn-ea"/>
                <a:sym typeface="+mn-lt"/>
              </a:rPr>
              <a:t>节气中的清明节气。冬至后第</a:t>
            </a:r>
            <a:r>
              <a:rPr lang="en-US" altLang="zh-CN" sz="1600" dirty="0">
                <a:cs typeface="+mn-ea"/>
                <a:sym typeface="+mn-lt"/>
              </a:rPr>
              <a:t>105</a:t>
            </a:r>
            <a:r>
              <a:rPr lang="zh-CN" altLang="en-US" sz="1600" dirty="0">
                <a:cs typeface="+mn-ea"/>
                <a:sym typeface="+mn-lt"/>
              </a:rPr>
              <a:t>天就是清明节气。清明节气共有</a:t>
            </a:r>
            <a:r>
              <a:rPr lang="en-US" altLang="zh-CN" sz="1600" dirty="0">
                <a:cs typeface="+mn-ea"/>
                <a:sym typeface="+mn-lt"/>
              </a:rPr>
              <a:t>15</a:t>
            </a:r>
            <a:r>
              <a:rPr lang="zh-CN" altLang="en-US" sz="1600" dirty="0">
                <a:cs typeface="+mn-ea"/>
                <a:sym typeface="+mn-lt"/>
              </a:rPr>
              <a:t>天。作为节气的清明，时间在春分之后。这时冬天已去，春意盎然，天气清朗，四野明净，大自然处处显示出勃勃生机。用“清明”称这个时期，是再恰当不过的一个词。</a:t>
            </a:r>
            <a:endParaRPr lang="zh-CN" altLang="en-US" sz="1600" dirty="0">
              <a:cs typeface="+mn-ea"/>
              <a:sym typeface="+mn-lt"/>
            </a:endParaRPr>
          </a:p>
        </p:txBody>
      </p:sp>
      <p:pic>
        <p:nvPicPr>
          <p:cNvPr id="2" name="图片 1"/>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a:xfrm>
            <a:off x="7445195" y="1184925"/>
            <a:ext cx="4778167" cy="4778167"/>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3000">
        <p:fade/>
      </p:transition>
    </mc:Choice>
    <mc:Fallback>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80">
                                          <p:stCondLst>
                                            <p:cond delay="0"/>
                                          </p:stCondLst>
                                        </p:cTn>
                                        <p:tgtEl>
                                          <p:spTgt spid="24"/>
                                        </p:tgtEl>
                                      </p:cBhvr>
                                    </p:animEffect>
                                    <p:anim calcmode="lin" valueType="num">
                                      <p:cBhvr>
                                        <p:cTn id="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 dur="26">
                                          <p:stCondLst>
                                            <p:cond delay="650"/>
                                          </p:stCondLst>
                                        </p:cTn>
                                        <p:tgtEl>
                                          <p:spTgt spid="24"/>
                                        </p:tgtEl>
                                      </p:cBhvr>
                                      <p:to x="100000" y="60000"/>
                                    </p:animScale>
                                    <p:animScale>
                                      <p:cBhvr>
                                        <p:cTn id="14" dur="166" decel="50000">
                                          <p:stCondLst>
                                            <p:cond delay="676"/>
                                          </p:stCondLst>
                                        </p:cTn>
                                        <p:tgtEl>
                                          <p:spTgt spid="24"/>
                                        </p:tgtEl>
                                      </p:cBhvr>
                                      <p:to x="100000" y="100000"/>
                                    </p:animScale>
                                    <p:animScale>
                                      <p:cBhvr>
                                        <p:cTn id="15" dur="26">
                                          <p:stCondLst>
                                            <p:cond delay="1312"/>
                                          </p:stCondLst>
                                        </p:cTn>
                                        <p:tgtEl>
                                          <p:spTgt spid="24"/>
                                        </p:tgtEl>
                                      </p:cBhvr>
                                      <p:to x="100000" y="80000"/>
                                    </p:animScale>
                                    <p:animScale>
                                      <p:cBhvr>
                                        <p:cTn id="16" dur="166" decel="50000">
                                          <p:stCondLst>
                                            <p:cond delay="1338"/>
                                          </p:stCondLst>
                                        </p:cTn>
                                        <p:tgtEl>
                                          <p:spTgt spid="24"/>
                                        </p:tgtEl>
                                      </p:cBhvr>
                                      <p:to x="100000" y="100000"/>
                                    </p:animScale>
                                    <p:animScale>
                                      <p:cBhvr>
                                        <p:cTn id="17" dur="26">
                                          <p:stCondLst>
                                            <p:cond delay="1642"/>
                                          </p:stCondLst>
                                        </p:cTn>
                                        <p:tgtEl>
                                          <p:spTgt spid="24"/>
                                        </p:tgtEl>
                                      </p:cBhvr>
                                      <p:to x="100000" y="90000"/>
                                    </p:animScale>
                                    <p:animScale>
                                      <p:cBhvr>
                                        <p:cTn id="18" dur="166" decel="50000">
                                          <p:stCondLst>
                                            <p:cond delay="1668"/>
                                          </p:stCondLst>
                                        </p:cTn>
                                        <p:tgtEl>
                                          <p:spTgt spid="24"/>
                                        </p:tgtEl>
                                      </p:cBhvr>
                                      <p:to x="100000" y="100000"/>
                                    </p:animScale>
                                    <p:animScale>
                                      <p:cBhvr>
                                        <p:cTn id="19" dur="26">
                                          <p:stCondLst>
                                            <p:cond delay="1808"/>
                                          </p:stCondLst>
                                        </p:cTn>
                                        <p:tgtEl>
                                          <p:spTgt spid="24"/>
                                        </p:tgtEl>
                                      </p:cBhvr>
                                      <p:to x="100000" y="95000"/>
                                    </p:animScale>
                                    <p:animScale>
                                      <p:cBhvr>
                                        <p:cTn id="20" dur="166" decel="50000">
                                          <p:stCondLst>
                                            <p:cond delay="1834"/>
                                          </p:stCondLst>
                                        </p:cTn>
                                        <p:tgtEl>
                                          <p:spTgt spid="24"/>
                                        </p:tgtEl>
                                      </p:cBhvr>
                                      <p:to x="100000" y="100000"/>
                                    </p:animScale>
                                  </p:childTnLst>
                                </p:cTn>
                              </p:par>
                            </p:childTnLst>
                          </p:cTn>
                        </p:par>
                        <p:par>
                          <p:cTn id="21" fill="hold">
                            <p:stCondLst>
                              <p:cond delay="2000"/>
                            </p:stCondLst>
                            <p:childTnLst>
                              <p:par>
                                <p:cTn id="22" presetID="41" presetClass="entr" presetSubtype="0" fill="hold" grpId="0" nodeType="afterEffect">
                                  <p:stCondLst>
                                    <p:cond delay="0"/>
                                  </p:stCondLst>
                                  <p:iterate type="lt">
                                    <p:tmPct val="6438"/>
                                  </p:iterate>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22"/>
                                        </p:tgtEl>
                                        <p:attrNameLst>
                                          <p:attrName>ppt_y</p:attrName>
                                        </p:attrNameLst>
                                      </p:cBhvr>
                                      <p:tavLst>
                                        <p:tav tm="0">
                                          <p:val>
                                            <p:strVal val="#ppt_y"/>
                                          </p:val>
                                        </p:tav>
                                        <p:tav tm="100000">
                                          <p:val>
                                            <p:strVal val="#ppt_y"/>
                                          </p:val>
                                        </p:tav>
                                      </p:tavLst>
                                    </p:anim>
                                    <p:anim calcmode="lin" valueType="num">
                                      <p:cBhvr>
                                        <p:cTn id="26"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49512"/>
            <a:ext cx="12192000" cy="6907512"/>
          </a:xfrm>
          <a:prstGeom prst="rect">
            <a:avLst/>
          </a:prstGeom>
        </p:spPr>
      </p:pic>
      <p:sp>
        <p:nvSpPr>
          <p:cNvPr id="12" name="TextBox 15"/>
          <p:cNvSpPr txBox="1"/>
          <p:nvPr/>
        </p:nvSpPr>
        <p:spPr>
          <a:xfrm>
            <a:off x="2671040" y="1037474"/>
            <a:ext cx="6849920" cy="957763"/>
          </a:xfrm>
          <a:prstGeom prst="rect">
            <a:avLst/>
          </a:prstGeom>
          <a:noFill/>
        </p:spPr>
        <p:txBody>
          <a:bodyPr wrap="square" rtlCol="0">
            <a:spAutoFit/>
          </a:bodyPr>
          <a:lstStyle/>
          <a:p>
            <a:pPr algn="ctr">
              <a:lnSpc>
                <a:spcPct val="130000"/>
              </a:lnSpc>
            </a:pPr>
            <a:r>
              <a:rPr lang="zh-CN" altLang="en-US" sz="4800" b="1" dirty="0" smtClean="0">
                <a:solidFill>
                  <a:schemeClr val="tx1">
                    <a:lumMod val="85000"/>
                    <a:lumOff val="15000"/>
                  </a:schemeClr>
                </a:solidFill>
                <a:cs typeface="+mn-ea"/>
                <a:sym typeface="+mn-lt"/>
              </a:rPr>
              <a:t>第二章</a:t>
            </a:r>
            <a:endParaRPr lang="zh-CN" altLang="en-US" sz="4800" b="1" dirty="0">
              <a:solidFill>
                <a:schemeClr val="tx1">
                  <a:lumMod val="85000"/>
                  <a:lumOff val="15000"/>
                </a:schemeClr>
              </a:solidFill>
              <a:cs typeface="+mn-ea"/>
              <a:sym typeface="+mn-lt"/>
            </a:endParaRPr>
          </a:p>
        </p:txBody>
      </p:sp>
      <p:sp>
        <p:nvSpPr>
          <p:cNvPr id="15" name="TextBox 15"/>
          <p:cNvSpPr txBox="1"/>
          <p:nvPr/>
        </p:nvSpPr>
        <p:spPr>
          <a:xfrm>
            <a:off x="3252640" y="1799949"/>
            <a:ext cx="6849920" cy="1282274"/>
          </a:xfrm>
          <a:prstGeom prst="rect">
            <a:avLst/>
          </a:prstGeom>
          <a:noFill/>
        </p:spPr>
        <p:txBody>
          <a:bodyPr wrap="square" rtlCol="0">
            <a:spAutoFit/>
          </a:bodyPr>
          <a:lstStyle/>
          <a:p>
            <a:pPr>
              <a:lnSpc>
                <a:spcPct val="130000"/>
              </a:lnSpc>
            </a:pPr>
            <a:r>
              <a:rPr lang="zh-CN" altLang="en-US" sz="6600" b="1" dirty="0">
                <a:solidFill>
                  <a:schemeClr val="tx1">
                    <a:lumMod val="85000"/>
                    <a:lumOff val="15000"/>
                  </a:schemeClr>
                </a:solidFill>
                <a:cs typeface="+mn-ea"/>
                <a:sym typeface="+mn-lt"/>
              </a:rPr>
              <a:t>清明节习俗习惯</a:t>
            </a:r>
            <a:endParaRPr lang="zh-CN" altLang="en-US" sz="6600" b="1" dirty="0">
              <a:solidFill>
                <a:schemeClr val="tx1">
                  <a:lumMod val="85000"/>
                  <a:lumOff val="15000"/>
                </a:schemeClr>
              </a:solidFill>
              <a:cs typeface="+mn-ea"/>
              <a:sym typeface="+mn-lt"/>
            </a:endParaRPr>
          </a:p>
        </p:txBody>
      </p:sp>
      <p:cxnSp>
        <p:nvCxnSpPr>
          <p:cNvPr id="21" name="直接连接符 20"/>
          <p:cNvCxnSpPr/>
          <p:nvPr/>
        </p:nvCxnSpPr>
        <p:spPr>
          <a:xfrm>
            <a:off x="3417344" y="3107579"/>
            <a:ext cx="5793740" cy="0"/>
          </a:xfrm>
          <a:prstGeom prst="line">
            <a:avLst/>
          </a:prstGeom>
          <a:ln>
            <a:solidFill>
              <a:schemeClr val="tx1">
                <a:lumMod val="85000"/>
                <a:lumOff val="15000"/>
              </a:schemeClr>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Tm="3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36000"/>
            <a:lum/>
          </a:blip>
          <a:srcRect/>
          <a:stretch>
            <a:fillRect/>
          </a:stretch>
        </a:blipFill>
        <a:effectLst/>
      </p:bgPr>
    </p:bg>
    <p:spTree>
      <p:nvGrpSpPr>
        <p:cNvPr id="1" name=""/>
        <p:cNvGrpSpPr/>
        <p:nvPr/>
      </p:nvGrpSpPr>
      <p:grpSpPr>
        <a:xfrm>
          <a:off x="0" y="0"/>
          <a:ext cx="0" cy="0"/>
          <a:chOff x="0" y="0"/>
          <a:chExt cx="0" cy="0"/>
        </a:xfrm>
      </p:grpSpPr>
      <p:grpSp>
        <p:nvGrpSpPr>
          <p:cNvPr id="18" name="组合 17"/>
          <p:cNvGrpSpPr/>
          <p:nvPr/>
        </p:nvGrpSpPr>
        <p:grpSpPr>
          <a:xfrm>
            <a:off x="333805" y="4700511"/>
            <a:ext cx="11769062" cy="2518694"/>
            <a:chOff x="-478046" y="4885815"/>
            <a:chExt cx="11769062" cy="2518694"/>
          </a:xfrm>
        </p:grpSpPr>
        <p:pic>
          <p:nvPicPr>
            <p:cNvPr id="16"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046" y="4885815"/>
              <a:ext cx="4657672" cy="2328836"/>
            </a:xfrm>
            <a:prstGeom prst="rect">
              <a:avLst/>
            </a:prstGeom>
          </p:spPr>
        </p:pic>
        <p:pic>
          <p:nvPicPr>
            <p:cNvPr id="17" name="图片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3344" y="5075673"/>
              <a:ext cx="4657672" cy="2328836"/>
            </a:xfrm>
            <a:prstGeom prst="rect">
              <a:avLst/>
            </a:prstGeom>
          </p:spPr>
        </p:pic>
      </p:grpSp>
      <p:sp>
        <p:nvSpPr>
          <p:cNvPr id="21" name="矩形 20"/>
          <p:cNvSpPr/>
          <p:nvPr/>
        </p:nvSpPr>
        <p:spPr>
          <a:xfrm>
            <a:off x="5615988" y="1465921"/>
            <a:ext cx="5947362" cy="4739824"/>
          </a:xfrm>
          <a:prstGeom prst="rect">
            <a:avLst/>
          </a:prstGeom>
        </p:spPr>
        <p:txBody>
          <a:bodyPr wrap="square">
            <a:spAutoFit/>
          </a:bodyPr>
          <a:lstStyle/>
          <a:p>
            <a:pPr>
              <a:lnSpc>
                <a:spcPct val="130000"/>
              </a:lnSpc>
            </a:pPr>
            <a:r>
              <a:rPr lang="zh-CN" altLang="en-US" dirty="0">
                <a:cs typeface="+mn-ea"/>
                <a:sym typeface="+mn-lt"/>
              </a:rPr>
              <a:t>　清明节中国历史上，寒食禁火，祭奠先人，早已蔚为习俗。唐朝之后，寒食节逐渐式微，于是清明节扫墓祭祖成了此后持续不断的节俗传统。唐朝大诗人白居易</a:t>
            </a:r>
            <a:r>
              <a:rPr lang="en-US" altLang="zh-CN" dirty="0">
                <a:cs typeface="+mn-ea"/>
                <a:sym typeface="+mn-lt"/>
              </a:rPr>
              <a:t>《</a:t>
            </a:r>
            <a:r>
              <a:rPr lang="zh-CN" altLang="en-US" dirty="0">
                <a:cs typeface="+mn-ea"/>
                <a:sym typeface="+mn-lt"/>
              </a:rPr>
              <a:t>寒食野望吟</a:t>
            </a:r>
            <a:r>
              <a:rPr lang="en-US" altLang="zh-CN" dirty="0">
                <a:cs typeface="+mn-ea"/>
                <a:sym typeface="+mn-lt"/>
              </a:rPr>
              <a:t>》</a:t>
            </a:r>
            <a:r>
              <a:rPr lang="zh-CN" altLang="en-US" dirty="0">
                <a:cs typeface="+mn-ea"/>
                <a:sym typeface="+mn-lt"/>
              </a:rPr>
              <a:t>诗云：</a:t>
            </a:r>
            <a:r>
              <a:rPr lang="en-US" altLang="zh-CN" dirty="0">
                <a:cs typeface="+mn-ea"/>
                <a:sym typeface="+mn-lt"/>
              </a:rPr>
              <a:t>"</a:t>
            </a:r>
            <a:r>
              <a:rPr lang="zh-CN" altLang="en-US" dirty="0">
                <a:cs typeface="+mn-ea"/>
                <a:sym typeface="+mn-lt"/>
              </a:rPr>
              <a:t>乌啼鹊噪昏乔木，清明寒食谁家哭</a:t>
            </a:r>
            <a:r>
              <a:rPr lang="en-US" altLang="zh-CN" dirty="0">
                <a:cs typeface="+mn-ea"/>
                <a:sym typeface="+mn-lt"/>
              </a:rPr>
              <a:t>?</a:t>
            </a:r>
            <a:r>
              <a:rPr lang="zh-CN" altLang="en-US" dirty="0">
                <a:cs typeface="+mn-ea"/>
                <a:sym typeface="+mn-lt"/>
              </a:rPr>
              <a:t>风吹旷野纸钱飞，古墓累累春草绿。棠梨花映白杨树，尽是生死离别处。冥漠重泉哭不闻，萧萧暮雨人归去。</a:t>
            </a:r>
            <a:r>
              <a:rPr lang="en-US" altLang="zh-CN" dirty="0">
                <a:cs typeface="+mn-ea"/>
                <a:sym typeface="+mn-lt"/>
              </a:rPr>
              <a:t>"</a:t>
            </a:r>
            <a:r>
              <a:rPr lang="zh-CN" altLang="en-US" dirty="0">
                <a:cs typeface="+mn-ea"/>
                <a:sym typeface="+mn-lt"/>
              </a:rPr>
              <a:t>宋朝诗人高菊卿也曾于</a:t>
            </a:r>
            <a:r>
              <a:rPr lang="en-US" altLang="zh-CN" dirty="0">
                <a:cs typeface="+mn-ea"/>
                <a:sym typeface="+mn-lt"/>
              </a:rPr>
              <a:t>《</a:t>
            </a:r>
            <a:r>
              <a:rPr lang="zh-CN" altLang="en-US" dirty="0">
                <a:cs typeface="+mn-ea"/>
                <a:sym typeface="+mn-lt"/>
              </a:rPr>
              <a:t>清明</a:t>
            </a:r>
            <a:r>
              <a:rPr lang="en-US" altLang="zh-CN" dirty="0">
                <a:cs typeface="+mn-ea"/>
                <a:sym typeface="+mn-lt"/>
              </a:rPr>
              <a:t>》</a:t>
            </a:r>
            <a:r>
              <a:rPr lang="zh-CN" altLang="en-US" dirty="0">
                <a:cs typeface="+mn-ea"/>
                <a:sym typeface="+mn-lt"/>
              </a:rPr>
              <a:t>一诗中描写道：</a:t>
            </a:r>
            <a:r>
              <a:rPr lang="en-US" altLang="zh-CN" dirty="0">
                <a:cs typeface="+mn-ea"/>
                <a:sym typeface="+mn-lt"/>
              </a:rPr>
              <a:t>"</a:t>
            </a:r>
            <a:r>
              <a:rPr lang="zh-CN" altLang="en-US" dirty="0">
                <a:cs typeface="+mn-ea"/>
                <a:sym typeface="+mn-lt"/>
              </a:rPr>
              <a:t>南北山头多墓田，清明扫各纷然。纸灰飞作白蝴蝶，泪血染成红杜鹃。日落狐狸眠冢上，夜归儿女笑灯前。人生有酒须当醉，一滴何曾到九泉。</a:t>
            </a:r>
            <a:r>
              <a:rPr lang="en-US" altLang="zh-CN" dirty="0">
                <a:cs typeface="+mn-ea"/>
                <a:sym typeface="+mn-lt"/>
              </a:rPr>
              <a:t>"</a:t>
            </a:r>
            <a:r>
              <a:rPr lang="zh-CN" altLang="en-US" dirty="0">
                <a:cs typeface="+mn-ea"/>
                <a:sym typeface="+mn-lt"/>
              </a:rPr>
              <a:t>就是到了今天的社会，人们在清明节前后仍有上坟扫墓祭祖的习俗：铲除杂草，放上供品，于坟前上香祷祝，燃纸钱金锭，或简单地献上一束鲜花，以寄托对先人的怀念</a:t>
            </a:r>
            <a:endParaRPr lang="zh-CN" altLang="en-US" dirty="0">
              <a:cs typeface="+mn-ea"/>
              <a:sym typeface="+mn-lt"/>
            </a:endParaRPr>
          </a:p>
        </p:txBody>
      </p:sp>
      <p:pic>
        <p:nvPicPr>
          <p:cNvPr id="2" name="图片 1"/>
          <p:cNvPicPr>
            <a:picLocks noChangeAspect="1"/>
          </p:cNvPicPr>
          <p:nvPr/>
        </p:nvPicPr>
        <p:blipFill>
          <a:blip r:embed="rId3" cstate="hqprint">
            <a:extLst>
              <a:ext uri="{28A0092B-C50C-407E-A947-70E740481C1C}">
                <a14:useLocalDpi xmlns:a14="http://schemas.microsoft.com/office/drawing/2010/main" val="0"/>
              </a:ext>
            </a:extLst>
          </a:blip>
          <a:srcRect/>
          <a:stretch>
            <a:fillRect/>
          </a:stretch>
        </p:blipFill>
        <p:spPr>
          <a:xfrm>
            <a:off x="412639" y="1234159"/>
            <a:ext cx="5203349" cy="520334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advTm="3000">
        <p:cut/>
      </p:transition>
    </mc:Choice>
    <mc:Fallback>
      <p:transition advTm="300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ags/tag1.xml><?xml version="1.0" encoding="utf-8"?>
<p:tagLst xmlns:p="http://schemas.openxmlformats.org/presentationml/2006/main">
  <p:tag name="ISPRING_PRESENTATION_TITLE" val="烟雨清明清明节主题班会PPT模版"/>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www.33ppt.com</Template>
  <TotalTime>0</TotalTime>
  <Words>3823</Words>
  <Application>WPS 演示</Application>
  <PresentationFormat>宽屏</PresentationFormat>
  <Paragraphs>150</Paragraphs>
  <Slides>24</Slides>
  <Notes>24</Notes>
  <HiddenSlides>0</HiddenSlides>
  <MMClips>1</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24</vt:i4>
      </vt:variant>
    </vt:vector>
  </HeadingPairs>
  <TitlesOfParts>
    <vt:vector size="34" baseType="lpstr">
      <vt:lpstr>Arial</vt:lpstr>
      <vt:lpstr>宋体</vt:lpstr>
      <vt:lpstr>Wingdings</vt:lpstr>
      <vt:lpstr>字体视界-NEW魏碑体</vt:lpstr>
      <vt:lpstr>等线</vt:lpstr>
      <vt:lpstr>微软雅黑</vt:lpstr>
      <vt:lpstr>Arial Unicode MS</vt:lpstr>
      <vt:lpstr>Arial</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www.33ppt.com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www.33ppt.com</dc:title>
  <dc:creator>www.33ppt.com</dc:creator>
  <cp:lastModifiedBy>太阳姐姐</cp:lastModifiedBy>
  <cp:revision>1</cp:revision>
  <dcterms:created xsi:type="dcterms:W3CDTF">2021-03-25T13:53:10Z</dcterms:created>
  <dcterms:modified xsi:type="dcterms:W3CDTF">2021-03-25T13:53:10Z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78743C97C65646FA8906E5D77DED5B48</vt:lpwstr>
  </property>
  <property fmtid="{D5CDD505-2E9C-101B-9397-08002B2CF9AE}" pid="3" name="KSOProductBuildVer">
    <vt:lpwstr>2052-11.1.0.10356</vt:lpwstr>
  </property>
</Properties>
</file>